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91" r:id="rId2"/>
    <p:sldId id="335" r:id="rId3"/>
    <p:sldId id="292" r:id="rId4"/>
    <p:sldId id="326" r:id="rId5"/>
    <p:sldId id="297" r:id="rId6"/>
    <p:sldId id="298" r:id="rId7"/>
    <p:sldId id="299" r:id="rId8"/>
    <p:sldId id="328" r:id="rId9"/>
    <p:sldId id="330" r:id="rId10"/>
    <p:sldId id="300" r:id="rId11"/>
    <p:sldId id="331" r:id="rId12"/>
    <p:sldId id="332" r:id="rId13"/>
    <p:sldId id="333" r:id="rId14"/>
    <p:sldId id="337" r:id="rId15"/>
    <p:sldId id="338" r:id="rId16"/>
    <p:sldId id="340" r:id="rId17"/>
    <p:sldId id="339" r:id="rId18"/>
    <p:sldId id="342" r:id="rId19"/>
    <p:sldId id="343" r:id="rId20"/>
    <p:sldId id="344" r:id="rId21"/>
    <p:sldId id="345" r:id="rId22"/>
    <p:sldId id="350" r:id="rId23"/>
    <p:sldId id="351" r:id="rId24"/>
    <p:sldId id="352" r:id="rId25"/>
    <p:sldId id="353" r:id="rId26"/>
    <p:sldId id="354" r:id="rId27"/>
    <p:sldId id="356" r:id="rId28"/>
    <p:sldId id="358" r:id="rId29"/>
    <p:sldId id="365" r:id="rId30"/>
    <p:sldId id="357" r:id="rId31"/>
    <p:sldId id="359" r:id="rId32"/>
    <p:sldId id="360" r:id="rId33"/>
    <p:sldId id="361" r:id="rId34"/>
    <p:sldId id="362" r:id="rId35"/>
    <p:sldId id="364" r:id="rId36"/>
    <p:sldId id="369" r:id="rId37"/>
    <p:sldId id="367" r:id="rId38"/>
    <p:sldId id="368" r:id="rId39"/>
    <p:sldId id="341" r:id="rId40"/>
    <p:sldId id="346" r:id="rId41"/>
    <p:sldId id="347" r:id="rId42"/>
    <p:sldId id="348" r:id="rId43"/>
    <p:sldId id="34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6816" userDrawn="1">
          <p15:clr>
            <a:srgbClr val="A4A3A4"/>
          </p15:clr>
        </p15:guide>
        <p15:guide id="3" pos="816"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65" autoAdjust="0"/>
    <p:restoredTop sz="94291" autoAdjust="0"/>
  </p:normalViewPr>
  <p:slideViewPr>
    <p:cSldViewPr>
      <p:cViewPr varScale="1">
        <p:scale>
          <a:sx n="72" d="100"/>
          <a:sy n="72" d="100"/>
        </p:scale>
        <p:origin x="894" y="78"/>
      </p:cViewPr>
      <p:guideLst>
        <p:guide pos="3840"/>
        <p:guide pos="6816"/>
        <p:guide pos="816"/>
        <p:guide orient="horz" pos="2160"/>
      </p:guideLst>
    </p:cSldViewPr>
  </p:slideViewPr>
  <p:notesTextViewPr>
    <p:cViewPr>
      <p:scale>
        <a:sx n="1" d="1"/>
        <a:sy n="1" d="1"/>
      </p:scale>
      <p:origin x="0" y="0"/>
    </p:cViewPr>
  </p:notesTextViewPr>
  <p:notesViewPr>
    <p:cSldViewPr>
      <p:cViewPr varScale="1">
        <p:scale>
          <a:sx n="95" d="100"/>
          <a:sy n="95" d="100"/>
        </p:scale>
        <p:origin x="35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8/15/2019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8/15/2019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2</a:t>
            </a:fld>
            <a:endParaRPr lang="en-US"/>
          </a:p>
        </p:txBody>
      </p:sp>
    </p:spTree>
    <p:extLst>
      <p:ext uri="{BB962C8B-B14F-4D97-AF65-F5344CB8AC3E}">
        <p14:creationId xmlns:p14="http://schemas.microsoft.com/office/powerpoint/2010/main" val="1341824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11</a:t>
            </a:fld>
            <a:endParaRPr lang="en-US"/>
          </a:p>
        </p:txBody>
      </p:sp>
    </p:spTree>
    <p:extLst>
      <p:ext uri="{BB962C8B-B14F-4D97-AF65-F5344CB8AC3E}">
        <p14:creationId xmlns:p14="http://schemas.microsoft.com/office/powerpoint/2010/main" val="2636117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12</a:t>
            </a:fld>
            <a:endParaRPr lang="en-US"/>
          </a:p>
        </p:txBody>
      </p:sp>
    </p:spTree>
    <p:extLst>
      <p:ext uri="{BB962C8B-B14F-4D97-AF65-F5344CB8AC3E}">
        <p14:creationId xmlns:p14="http://schemas.microsoft.com/office/powerpoint/2010/main" val="2301804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13</a:t>
            </a:fld>
            <a:endParaRPr lang="en-US"/>
          </a:p>
        </p:txBody>
      </p:sp>
    </p:spTree>
    <p:extLst>
      <p:ext uri="{BB962C8B-B14F-4D97-AF65-F5344CB8AC3E}">
        <p14:creationId xmlns:p14="http://schemas.microsoft.com/office/powerpoint/2010/main" val="406549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14</a:t>
            </a:fld>
            <a:endParaRPr lang="en-US"/>
          </a:p>
        </p:txBody>
      </p:sp>
    </p:spTree>
    <p:extLst>
      <p:ext uri="{BB962C8B-B14F-4D97-AF65-F5344CB8AC3E}">
        <p14:creationId xmlns:p14="http://schemas.microsoft.com/office/powerpoint/2010/main" val="1369178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15</a:t>
            </a:fld>
            <a:endParaRPr lang="en-US"/>
          </a:p>
        </p:txBody>
      </p:sp>
    </p:spTree>
    <p:extLst>
      <p:ext uri="{BB962C8B-B14F-4D97-AF65-F5344CB8AC3E}">
        <p14:creationId xmlns:p14="http://schemas.microsoft.com/office/powerpoint/2010/main" val="1528761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16</a:t>
            </a:fld>
            <a:endParaRPr lang="en-US"/>
          </a:p>
        </p:txBody>
      </p:sp>
    </p:spTree>
    <p:extLst>
      <p:ext uri="{BB962C8B-B14F-4D97-AF65-F5344CB8AC3E}">
        <p14:creationId xmlns:p14="http://schemas.microsoft.com/office/powerpoint/2010/main" val="90124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17</a:t>
            </a:fld>
            <a:endParaRPr lang="en-US"/>
          </a:p>
        </p:txBody>
      </p:sp>
    </p:spTree>
    <p:extLst>
      <p:ext uri="{BB962C8B-B14F-4D97-AF65-F5344CB8AC3E}">
        <p14:creationId xmlns:p14="http://schemas.microsoft.com/office/powerpoint/2010/main" val="3746337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18</a:t>
            </a:fld>
            <a:endParaRPr lang="en-US"/>
          </a:p>
        </p:txBody>
      </p:sp>
    </p:spTree>
    <p:extLst>
      <p:ext uri="{BB962C8B-B14F-4D97-AF65-F5344CB8AC3E}">
        <p14:creationId xmlns:p14="http://schemas.microsoft.com/office/powerpoint/2010/main" val="2199177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19</a:t>
            </a:fld>
            <a:endParaRPr lang="en-US"/>
          </a:p>
        </p:txBody>
      </p:sp>
    </p:spTree>
    <p:extLst>
      <p:ext uri="{BB962C8B-B14F-4D97-AF65-F5344CB8AC3E}">
        <p14:creationId xmlns:p14="http://schemas.microsoft.com/office/powerpoint/2010/main" val="1586075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20</a:t>
            </a:fld>
            <a:endParaRPr lang="en-US"/>
          </a:p>
        </p:txBody>
      </p:sp>
    </p:spTree>
    <p:extLst>
      <p:ext uri="{BB962C8B-B14F-4D97-AF65-F5344CB8AC3E}">
        <p14:creationId xmlns:p14="http://schemas.microsoft.com/office/powerpoint/2010/main" val="374453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a:t>
            </a:fld>
            <a:endParaRPr lang="en-US"/>
          </a:p>
        </p:txBody>
      </p:sp>
    </p:spTree>
    <p:extLst>
      <p:ext uri="{BB962C8B-B14F-4D97-AF65-F5344CB8AC3E}">
        <p14:creationId xmlns:p14="http://schemas.microsoft.com/office/powerpoint/2010/main" val="2890453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21</a:t>
            </a:fld>
            <a:endParaRPr lang="en-US"/>
          </a:p>
        </p:txBody>
      </p:sp>
    </p:spTree>
    <p:extLst>
      <p:ext uri="{BB962C8B-B14F-4D97-AF65-F5344CB8AC3E}">
        <p14:creationId xmlns:p14="http://schemas.microsoft.com/office/powerpoint/2010/main" val="2922113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22</a:t>
            </a:fld>
            <a:endParaRPr lang="en-US"/>
          </a:p>
        </p:txBody>
      </p:sp>
    </p:spTree>
    <p:extLst>
      <p:ext uri="{BB962C8B-B14F-4D97-AF65-F5344CB8AC3E}">
        <p14:creationId xmlns:p14="http://schemas.microsoft.com/office/powerpoint/2010/main" val="1326194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23</a:t>
            </a:fld>
            <a:endParaRPr lang="en-US"/>
          </a:p>
        </p:txBody>
      </p:sp>
    </p:spTree>
    <p:extLst>
      <p:ext uri="{BB962C8B-B14F-4D97-AF65-F5344CB8AC3E}">
        <p14:creationId xmlns:p14="http://schemas.microsoft.com/office/powerpoint/2010/main" val="1502678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Probably the most well known method, the elbow method, in which the sum of squares at each number of clusters is calculated and graphed, and the user looks for a change of slope from steep to shallow (an elbow) to determine the optimal number of clusters. This method is inexact, but still potentially helpful.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visualization that can help determine the optimal number of clusters is called the a silhouette method. Average silhouette method computes the average silhouette of observations for different values of k. The optimal number of clusters k is the one that maximize the average silhouette over a range of possible values for </a:t>
            </a:r>
            <a:r>
              <a:rPr lang="en-US" sz="1200" b="1" i="0" kern="1200" dirty="0">
                <a:solidFill>
                  <a:schemeClr val="tx1"/>
                </a:solidFill>
                <a:effectLst/>
                <a:latin typeface="+mn-lt"/>
                <a:ea typeface="+mn-ea"/>
                <a:cs typeface="+mn-cs"/>
              </a:rPr>
              <a:t>k</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394227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834661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26</a:t>
            </a:fld>
            <a:endParaRPr lang="en-US"/>
          </a:p>
        </p:txBody>
      </p:sp>
    </p:spTree>
    <p:extLst>
      <p:ext uri="{BB962C8B-B14F-4D97-AF65-F5344CB8AC3E}">
        <p14:creationId xmlns:p14="http://schemas.microsoft.com/office/powerpoint/2010/main" val="2345538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27</a:t>
            </a:fld>
            <a:endParaRPr lang="en-US"/>
          </a:p>
        </p:txBody>
      </p:sp>
    </p:spTree>
    <p:extLst>
      <p:ext uri="{BB962C8B-B14F-4D97-AF65-F5344CB8AC3E}">
        <p14:creationId xmlns:p14="http://schemas.microsoft.com/office/powerpoint/2010/main" val="420892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28</a:t>
            </a:fld>
            <a:endParaRPr lang="en-US"/>
          </a:p>
        </p:txBody>
      </p:sp>
    </p:spTree>
    <p:extLst>
      <p:ext uri="{BB962C8B-B14F-4D97-AF65-F5344CB8AC3E}">
        <p14:creationId xmlns:p14="http://schemas.microsoft.com/office/powerpoint/2010/main" val="2415074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885989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30</a:t>
            </a:fld>
            <a:endParaRPr lang="en-US"/>
          </a:p>
        </p:txBody>
      </p:sp>
    </p:spTree>
    <p:extLst>
      <p:ext uri="{BB962C8B-B14F-4D97-AF65-F5344CB8AC3E}">
        <p14:creationId xmlns:p14="http://schemas.microsoft.com/office/powerpoint/2010/main" val="65021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4</a:t>
            </a:fld>
            <a:endParaRPr lang="en-US"/>
          </a:p>
        </p:txBody>
      </p:sp>
    </p:spTree>
    <p:extLst>
      <p:ext uri="{BB962C8B-B14F-4D97-AF65-F5344CB8AC3E}">
        <p14:creationId xmlns:p14="http://schemas.microsoft.com/office/powerpoint/2010/main" val="4152164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31</a:t>
            </a:fld>
            <a:endParaRPr lang="en-US"/>
          </a:p>
        </p:txBody>
      </p:sp>
    </p:spTree>
    <p:extLst>
      <p:ext uri="{BB962C8B-B14F-4D97-AF65-F5344CB8AC3E}">
        <p14:creationId xmlns:p14="http://schemas.microsoft.com/office/powerpoint/2010/main" val="3284531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32</a:t>
            </a:fld>
            <a:endParaRPr lang="en-US"/>
          </a:p>
        </p:txBody>
      </p:sp>
    </p:spTree>
    <p:extLst>
      <p:ext uri="{BB962C8B-B14F-4D97-AF65-F5344CB8AC3E}">
        <p14:creationId xmlns:p14="http://schemas.microsoft.com/office/powerpoint/2010/main" val="320057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33</a:t>
            </a:fld>
            <a:endParaRPr lang="en-US"/>
          </a:p>
        </p:txBody>
      </p:sp>
    </p:spTree>
    <p:extLst>
      <p:ext uri="{BB962C8B-B14F-4D97-AF65-F5344CB8AC3E}">
        <p14:creationId xmlns:p14="http://schemas.microsoft.com/office/powerpoint/2010/main" val="1384798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34</a:t>
            </a:fld>
            <a:endParaRPr lang="en-US"/>
          </a:p>
        </p:txBody>
      </p:sp>
    </p:spTree>
    <p:extLst>
      <p:ext uri="{BB962C8B-B14F-4D97-AF65-F5344CB8AC3E}">
        <p14:creationId xmlns:p14="http://schemas.microsoft.com/office/powerpoint/2010/main" val="3687444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35</a:t>
            </a:fld>
            <a:endParaRPr lang="en-US"/>
          </a:p>
        </p:txBody>
      </p:sp>
    </p:spTree>
    <p:extLst>
      <p:ext uri="{BB962C8B-B14F-4D97-AF65-F5344CB8AC3E}">
        <p14:creationId xmlns:p14="http://schemas.microsoft.com/office/powerpoint/2010/main" val="3299502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36</a:t>
            </a:fld>
            <a:endParaRPr lang="en-US"/>
          </a:p>
        </p:txBody>
      </p:sp>
    </p:spTree>
    <p:extLst>
      <p:ext uri="{BB962C8B-B14F-4D97-AF65-F5344CB8AC3E}">
        <p14:creationId xmlns:p14="http://schemas.microsoft.com/office/powerpoint/2010/main" val="1468517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37</a:t>
            </a:fld>
            <a:endParaRPr lang="en-US"/>
          </a:p>
        </p:txBody>
      </p:sp>
    </p:spTree>
    <p:extLst>
      <p:ext uri="{BB962C8B-B14F-4D97-AF65-F5344CB8AC3E}">
        <p14:creationId xmlns:p14="http://schemas.microsoft.com/office/powerpoint/2010/main" val="2922740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38</a:t>
            </a:fld>
            <a:endParaRPr lang="en-US"/>
          </a:p>
        </p:txBody>
      </p:sp>
    </p:spTree>
    <p:extLst>
      <p:ext uri="{BB962C8B-B14F-4D97-AF65-F5344CB8AC3E}">
        <p14:creationId xmlns:p14="http://schemas.microsoft.com/office/powerpoint/2010/main" val="4020198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39</a:t>
            </a:fld>
            <a:endParaRPr lang="en-US"/>
          </a:p>
        </p:txBody>
      </p:sp>
    </p:spTree>
    <p:extLst>
      <p:ext uri="{BB962C8B-B14F-4D97-AF65-F5344CB8AC3E}">
        <p14:creationId xmlns:p14="http://schemas.microsoft.com/office/powerpoint/2010/main" val="104931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40</a:t>
            </a:fld>
            <a:endParaRPr lang="en-US"/>
          </a:p>
        </p:txBody>
      </p:sp>
    </p:spTree>
    <p:extLst>
      <p:ext uri="{BB962C8B-B14F-4D97-AF65-F5344CB8AC3E}">
        <p14:creationId xmlns:p14="http://schemas.microsoft.com/office/powerpoint/2010/main" val="374978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5</a:t>
            </a:fld>
            <a:endParaRPr lang="en-US"/>
          </a:p>
        </p:txBody>
      </p:sp>
    </p:spTree>
    <p:extLst>
      <p:ext uri="{BB962C8B-B14F-4D97-AF65-F5344CB8AC3E}">
        <p14:creationId xmlns:p14="http://schemas.microsoft.com/office/powerpoint/2010/main" val="5952310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41</a:t>
            </a:fld>
            <a:endParaRPr lang="en-US"/>
          </a:p>
        </p:txBody>
      </p:sp>
    </p:spTree>
    <p:extLst>
      <p:ext uri="{BB962C8B-B14F-4D97-AF65-F5344CB8AC3E}">
        <p14:creationId xmlns:p14="http://schemas.microsoft.com/office/powerpoint/2010/main" val="1412980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42</a:t>
            </a:fld>
            <a:endParaRPr lang="en-US"/>
          </a:p>
        </p:txBody>
      </p:sp>
    </p:spTree>
    <p:extLst>
      <p:ext uri="{BB962C8B-B14F-4D97-AF65-F5344CB8AC3E}">
        <p14:creationId xmlns:p14="http://schemas.microsoft.com/office/powerpoint/2010/main" val="962344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43</a:t>
            </a:fld>
            <a:endParaRPr lang="en-US"/>
          </a:p>
        </p:txBody>
      </p:sp>
    </p:spTree>
    <p:extLst>
      <p:ext uri="{BB962C8B-B14F-4D97-AF65-F5344CB8AC3E}">
        <p14:creationId xmlns:p14="http://schemas.microsoft.com/office/powerpoint/2010/main" val="177149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6</a:t>
            </a:fld>
            <a:endParaRPr lang="en-US"/>
          </a:p>
        </p:txBody>
      </p:sp>
    </p:spTree>
    <p:extLst>
      <p:ext uri="{BB962C8B-B14F-4D97-AF65-F5344CB8AC3E}">
        <p14:creationId xmlns:p14="http://schemas.microsoft.com/office/powerpoint/2010/main" val="2228044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7</a:t>
            </a:fld>
            <a:endParaRPr lang="en-US"/>
          </a:p>
        </p:txBody>
      </p:sp>
    </p:spTree>
    <p:extLst>
      <p:ext uri="{BB962C8B-B14F-4D97-AF65-F5344CB8AC3E}">
        <p14:creationId xmlns:p14="http://schemas.microsoft.com/office/powerpoint/2010/main" val="221785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8</a:t>
            </a:fld>
            <a:endParaRPr lang="en-US"/>
          </a:p>
        </p:txBody>
      </p:sp>
    </p:spTree>
    <p:extLst>
      <p:ext uri="{BB962C8B-B14F-4D97-AF65-F5344CB8AC3E}">
        <p14:creationId xmlns:p14="http://schemas.microsoft.com/office/powerpoint/2010/main" val="1511562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51287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fld id="{7FB667E1-E601-4AAF-B95C-B25720D70A60}" type="slidenum">
              <a:rPr lang="en-US" smtClean="0"/>
              <a:t>10</a:t>
            </a:fld>
            <a:endParaRPr lang="en-US"/>
          </a:p>
        </p:txBody>
      </p:sp>
    </p:spTree>
    <p:extLst>
      <p:ext uri="{BB962C8B-B14F-4D97-AF65-F5344CB8AC3E}">
        <p14:creationId xmlns:p14="http://schemas.microsoft.com/office/powerpoint/2010/main" val="2893821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Sun rising over grassy hi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 y="0"/>
            <a:ext cx="12188699" cy="4799300"/>
          </a:xfrm>
          <a:prstGeom prst="rect">
            <a:avLst/>
          </a:prstGeom>
        </p:spPr>
      </p:pic>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3999" y="4800600"/>
            <a:ext cx="9144002" cy="1143000"/>
          </a:xfrm>
        </p:spPr>
        <p:txBody>
          <a:bodyPr anchor="b">
            <a:normAutofit/>
          </a:bodyPr>
          <a:lstStyle>
            <a:lvl1pPr algn="ctr">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Alternate Content with Caption">
    <p:spTree>
      <p:nvGrpSpPr>
        <p:cNvPr id="1" name=""/>
        <p:cNvGrpSpPr/>
        <p:nvPr/>
      </p:nvGrpSpPr>
      <p:grpSpPr>
        <a:xfrm>
          <a:off x="0" y="0"/>
          <a:ext cx="0" cy="0"/>
          <a:chOff x="0" y="0"/>
          <a:chExt cx="0" cy="0"/>
        </a:xfrm>
      </p:grpSpPr>
      <p:sp>
        <p:nvSpPr>
          <p:cNvPr id="8" name="Rectangle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60412" y="2362200"/>
            <a:ext cx="3200400" cy="1990725"/>
          </a:xfrm>
        </p:spPr>
        <p:txBody>
          <a:bodyPr anchor="b">
            <a:normAutofit/>
          </a:bodyPr>
          <a:lstStyle>
            <a:lvl1pPr>
              <a:defRPr sz="34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362892" y="685800"/>
            <a:ext cx="637032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8/15/2019</a:t>
            </a:fld>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3769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923214" y="2362200"/>
            <a:ext cx="3200400" cy="1993392"/>
          </a:xfrm>
        </p:spPr>
        <p:txBody>
          <a:bodyPr anchor="b">
            <a:normAutofit/>
          </a:bodyPr>
          <a:lstStyle>
            <a:lvl1pPr>
              <a:defRPr sz="3400" b="0">
                <a:solidFill>
                  <a:schemeClr val="bg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0"/>
            <a:ext cx="7315200" cy="6858000"/>
          </a:xfrm>
          <a:solidFill>
            <a:schemeClr val="bg2">
              <a:lumMod val="90000"/>
            </a:schemeClr>
          </a:solidFill>
        </p:spPr>
        <p:txBody>
          <a:bodyPr/>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4" y="4355592"/>
            <a:ext cx="3200400" cy="1644614"/>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E583DDF-CA54-461A-A486-592D2374C532}" type="datetimeFigureOut">
              <a:rPr lang="en-US"/>
              <a:t>8/15/2019</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E583DDF-CA54-461A-A486-592D2374C532}" type="datetimeFigureOut">
              <a:rPr lang="en-US"/>
              <a:t>8/15/2019</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E583DDF-CA54-461A-A486-592D2374C532}" type="datetimeFigureOut">
              <a:rPr lang="en-US"/>
              <a:t>8/15/2019</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E583DDF-CA54-461A-A486-592D2374C532}" type="datetimeFigureOut">
              <a:rPr lang="en-US"/>
              <a:t>8/15/2019</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4000" y="1143000"/>
            <a:ext cx="9144000" cy="2667000"/>
          </a:xfrm>
        </p:spPr>
        <p:txBody>
          <a:bodyPr anchor="b">
            <a:normAutofit/>
          </a:bodyPr>
          <a:lstStyle>
            <a:lvl1pPr algn="ctr">
              <a:defRPr sz="5200" b="0"/>
            </a:lvl1pPr>
          </a:lstStyle>
          <a:p>
            <a:r>
              <a:rPr lang="en-US" dirty="0"/>
              <a:t>Click to edit Master title style</a:t>
            </a:r>
            <a:endParaRPr dirty="0"/>
          </a:p>
        </p:txBody>
      </p:sp>
      <p:sp>
        <p:nvSpPr>
          <p:cNvPr id="3" name="Text Placeholder 2"/>
          <p:cNvSpPr>
            <a:spLocks noGrp="1"/>
          </p:cNvSpPr>
          <p:nvPr>
            <p:ph type="body" idx="1"/>
          </p:nvPr>
        </p:nvSpPr>
        <p:spPr>
          <a:xfrm>
            <a:off x="1524000" y="3810000"/>
            <a:ext cx="9144000" cy="1143000"/>
          </a:xfrm>
        </p:spPr>
        <p:txBody>
          <a:bodyPr anchor="t">
            <a:normAutofit/>
          </a:bodyPr>
          <a:lstStyle>
            <a:lvl1pPr marL="0" indent="0" algn="ctr">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E583DDF-CA54-461A-A486-592D2374C532}" type="datetimeFigureOut">
              <a:rPr lang="en-US"/>
              <a:t>8/15/2019</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8/15/2019</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80432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DD7D43D-6574-4C7B-808D-C6C12215A4D4}" type="datetimeFigureOut">
              <a:rPr lang="en-US"/>
              <a:t>8/15/2019</a:t>
            </a:fld>
            <a:endParaRPr/>
          </a:p>
        </p:txBody>
      </p:sp>
      <p:sp>
        <p:nvSpPr>
          <p:cNvPr id="7" name="Slide Number Placeholder 6"/>
          <p:cNvSpPr>
            <a:spLocks noGrp="1"/>
          </p:cNvSpPr>
          <p:nvPr>
            <p:ph type="sldNum" sz="quarter" idx="12"/>
          </p:nvPr>
        </p:nvSpPr>
        <p:spPr/>
        <p:txBody>
          <a:bodyPr/>
          <a:lstStyle/>
          <a:p>
            <a:fld id="{A0ECE5F2-81AA-4605-B028-6FBA391056AF}" type="slidenum">
              <a:rPr/>
              <a:t>‹#›</a:t>
            </a:fld>
            <a:endParaRPr/>
          </a:p>
        </p:txBody>
      </p:sp>
    </p:spTree>
    <p:extLst>
      <p:ext uri="{BB962C8B-B14F-4D97-AF65-F5344CB8AC3E}">
        <p14:creationId xmlns:p14="http://schemas.microsoft.com/office/powerpoint/2010/main" val="311707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1120" y="466344"/>
            <a:ext cx="9509760" cy="1234440"/>
          </a:xfrm>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E583DDF-CA54-461A-A486-592D2374C532}" type="datetimeFigureOut">
              <a:rPr lang="en-US"/>
              <a:t>8/15/2019</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E583DDF-CA54-461A-A486-592D2374C532}" type="datetimeFigureOut">
              <a:rPr lang="en-US"/>
              <a:t>8/15/2019</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2"/>
                </a:solidFill>
              </a:defRPr>
            </a:lvl1pPr>
          </a:lstStyle>
          <a:p>
            <a:endParaRPr/>
          </a:p>
        </p:txBody>
      </p:sp>
      <p:sp>
        <p:nvSpPr>
          <p:cNvPr id="2" name="Date Placeholder 1"/>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8/15/2019</a:t>
            </a:fld>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0412" y="2362200"/>
            <a:ext cx="3200400" cy="1990725"/>
          </a:xfrm>
        </p:spPr>
        <p:txBody>
          <a:bodyPr anchor="b">
            <a:normAutofit/>
          </a:bodyPr>
          <a:lstStyle>
            <a:lvl1pPr>
              <a:defRPr sz="3400" b="0"/>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494212" y="685800"/>
            <a:ext cx="7239001"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E583DDF-CA54-461A-A486-592D2374C532}" type="datetimeFigureOut">
              <a:rPr lang="en-US"/>
              <a:t>8/15/2019</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72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8/15/2019</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1" r:id="rId5"/>
    <p:sldLayoutId id="2147483653" r:id="rId6"/>
    <p:sldLayoutId id="2147483654" r:id="rId7"/>
    <p:sldLayoutId id="2147483655" r:id="rId8"/>
    <p:sldLayoutId id="2147483656" r:id="rId9"/>
    <p:sldLayoutId id="2147483663"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notesSlide" Target="../notesSlides/notesSlide9.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image" Target="../media/image2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image" Target="../media/image25.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image" Target="../media/image26.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27.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3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png"/><Relationship Id="rId4" Type="http://schemas.openxmlformats.org/officeDocument/2006/relationships/notesSlide" Target="../notesSlides/notesSlide23.xml"/><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5.xml"/><Relationship Id="rId7" Type="http://schemas.openxmlformats.org/officeDocument/2006/relationships/image" Target="../media/image3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notesSlide" Target="../notesSlides/notesSlide26.xml"/><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5.xml"/><Relationship Id="rId7" Type="http://schemas.openxmlformats.org/officeDocument/2006/relationships/image" Target="../media/image37.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7.xml"/><Relationship Id="rId9"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5.xml"/><Relationship Id="rId7" Type="http://schemas.openxmlformats.org/officeDocument/2006/relationships/image" Target="../media/image39.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42.png"/><Relationship Id="rId4" Type="http://schemas.openxmlformats.org/officeDocument/2006/relationships/notesSlide" Target="../notesSlides/notesSlide29.xml"/><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4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5.xml"/><Relationship Id="rId7" Type="http://schemas.openxmlformats.org/officeDocument/2006/relationships/image" Target="../media/image44.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notesSlide" Target="../notesSlides/notesSlide31.xml"/><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5.xml"/><Relationship Id="rId7" Type="http://schemas.openxmlformats.org/officeDocument/2006/relationships/image" Target="../media/image47.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2.xml"/><Relationship Id="rId9"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5.xml"/><Relationship Id="rId7" Type="http://schemas.openxmlformats.org/officeDocument/2006/relationships/image" Target="../media/image49.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52.png"/><Relationship Id="rId4" Type="http://schemas.openxmlformats.org/officeDocument/2006/relationships/notesSlide" Target="../notesSlides/notesSlide33.xml"/><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53.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5.xml"/><Relationship Id="rId7" Type="http://schemas.openxmlformats.org/officeDocument/2006/relationships/image" Target="../media/image54.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5.xml"/><Relationship Id="rId9"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hyperlink" Target="http://www.brooksbaseball.net/" TargetMode="External"/><Relationship Id="rId3" Type="http://schemas.openxmlformats.org/officeDocument/2006/relationships/slideLayout" Target="../slideLayouts/slideLayout2.xml"/><Relationship Id="rId7" Type="http://schemas.openxmlformats.org/officeDocument/2006/relationships/hyperlink" Target="http://www.baseball-reference.com/"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hyperlink" Target="http://www.baseball-reference.com/"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hyperlink" Target="http://www.brooksbaseball.net/"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notesSlide" Target="../notesSlides/notesSlide7.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hyperlink" Target="http://www.brooksbaseball.net/" TargetMode="External"/><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8.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2AA02-4539-4240-BBE3-B0CB7680CFEF}"/>
              </a:ext>
            </a:extLst>
          </p:cNvPr>
          <p:cNvSpPr>
            <a:spLocks noGrp="1"/>
          </p:cNvSpPr>
          <p:nvPr>
            <p:ph type="ctrTitle"/>
          </p:nvPr>
        </p:nvSpPr>
        <p:spPr/>
        <p:txBody>
          <a:bodyPr/>
          <a:lstStyle/>
          <a:p>
            <a:r>
              <a:rPr lang="en-US" b="1" dirty="0">
                <a:solidFill>
                  <a:srgbClr val="000000"/>
                </a:solidFill>
                <a:latin typeface="Cambria" panose="02040503050406030204" pitchFamily="18" charset="0"/>
                <a:ea typeface="Cambria" panose="02040503050406030204" pitchFamily="18" charset="0"/>
              </a:rPr>
              <a:t>Picking Pitchers</a:t>
            </a:r>
          </a:p>
        </p:txBody>
      </p:sp>
      <p:sp>
        <p:nvSpPr>
          <p:cNvPr id="3" name="Subtitle 2">
            <a:extLst>
              <a:ext uri="{FF2B5EF4-FFF2-40B4-BE49-F238E27FC236}">
                <a16:creationId xmlns:a16="http://schemas.microsoft.com/office/drawing/2014/main" id="{68C32F5D-E333-493D-905A-4E86BB339845}"/>
              </a:ext>
            </a:extLst>
          </p:cNvPr>
          <p:cNvSpPr>
            <a:spLocks noGrp="1"/>
          </p:cNvSpPr>
          <p:nvPr>
            <p:ph type="subTitle" idx="1"/>
          </p:nvPr>
        </p:nvSpPr>
        <p:spPr/>
        <p:txBody>
          <a:bodyPr/>
          <a:lstStyle/>
          <a:p>
            <a:r>
              <a:rPr lang="en-US" dirty="0">
                <a:solidFill>
                  <a:schemeClr val="tx1"/>
                </a:solidFill>
                <a:latin typeface="Cambria" panose="02040503050406030204" pitchFamily="18" charset="0"/>
                <a:ea typeface="Cambria" panose="02040503050406030204" pitchFamily="18" charset="0"/>
              </a:rPr>
              <a:t>Predicting Starting Pitcher Success at Coors Field based on Pitching Profile</a:t>
            </a:r>
          </a:p>
          <a:p>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649E9731-F210-4E02-8D57-B6D2DC9821A0}"/>
              </a:ext>
            </a:extLst>
          </p:cNvPr>
          <p:cNvPicPr>
            <a:picLocks noChangeAspect="1"/>
          </p:cNvPicPr>
          <p:nvPr/>
        </p:nvPicPr>
        <p:blipFill rotWithShape="1">
          <a:blip r:embed="rId4">
            <a:extLst>
              <a:ext uri="{28A0092B-C50C-407E-A947-70E740481C1C}">
                <a14:useLocalDpi xmlns:a14="http://schemas.microsoft.com/office/drawing/2010/main" val="0"/>
              </a:ext>
            </a:extLst>
          </a:blip>
          <a:srcRect t="42765" b="1056"/>
          <a:stretch/>
        </p:blipFill>
        <p:spPr>
          <a:xfrm>
            <a:off x="-3983" y="10"/>
            <a:ext cx="12192000" cy="4800590"/>
          </a:xfrm>
          <a:prstGeom prst="rect">
            <a:avLst/>
          </a:prstGeom>
        </p:spPr>
      </p:pic>
      <p:pic>
        <p:nvPicPr>
          <p:cNvPr id="5" name="Picture 4">
            <a:extLst>
              <a:ext uri="{FF2B5EF4-FFF2-40B4-BE49-F238E27FC236}">
                <a16:creationId xmlns:a16="http://schemas.microsoft.com/office/drawing/2014/main" id="{ECAC989E-FCC9-4118-81EB-891E621D70F8}"/>
              </a:ext>
            </a:extLst>
          </p:cNvPr>
          <p:cNvPicPr>
            <a:picLocks noChangeAspect="1"/>
          </p:cNvPicPr>
          <p:nvPr/>
        </p:nvPicPr>
        <p:blipFill>
          <a:blip r:embed="rId5"/>
          <a:stretch>
            <a:fillRect/>
          </a:stretch>
        </p:blipFill>
        <p:spPr>
          <a:xfrm>
            <a:off x="2057400" y="1"/>
            <a:ext cx="1219200" cy="762000"/>
          </a:xfrm>
          <a:prstGeom prst="rect">
            <a:avLst/>
          </a:prstGeom>
        </p:spPr>
      </p:pic>
      <p:pic>
        <p:nvPicPr>
          <p:cNvPr id="11" name="Audio 10">
            <a:hlinkClick r:id="" action="ppaction://media"/>
            <a:extLst>
              <a:ext uri="{FF2B5EF4-FFF2-40B4-BE49-F238E27FC236}">
                <a16:creationId xmlns:a16="http://schemas.microsoft.com/office/drawing/2014/main" id="{2D53DD8D-29AB-479F-8CDE-0DA7813253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36652278"/>
      </p:ext>
    </p:extLst>
  </p:cSld>
  <p:clrMapOvr>
    <a:masterClrMapping/>
  </p:clrMapOvr>
  <mc:AlternateContent xmlns:mc="http://schemas.openxmlformats.org/markup-compatibility/2006">
    <mc:Choice xmlns:p14="http://schemas.microsoft.com/office/powerpoint/2010/main" Requires="p14">
      <p:transition spd="med" p14:dur="700" advTm="10902">
        <p:fade/>
      </p:transition>
    </mc:Choice>
    <mc:Fallback>
      <p:transition spd="med" advTm="109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Clean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 Data Pitch Outcomes</a:t>
            </a:r>
          </a:p>
        </p:txBody>
      </p:sp>
      <p:sp>
        <p:nvSpPr>
          <p:cNvPr id="17" name="Content Placeholder 8">
            <a:extLst>
              <a:ext uri="{FF2B5EF4-FFF2-40B4-BE49-F238E27FC236}">
                <a16:creationId xmlns:a16="http://schemas.microsoft.com/office/drawing/2014/main" id="{205D9337-B942-4137-ABE5-D3DD209714E4}"/>
              </a:ext>
            </a:extLst>
          </p:cNvPr>
          <p:cNvSpPr>
            <a:spLocks noGrp="1"/>
          </p:cNvSpPr>
          <p:nvPr>
            <p:ph idx="1"/>
          </p:nvPr>
        </p:nvSpPr>
        <p:spPr>
          <a:xfrm>
            <a:off x="1315720" y="2039393"/>
            <a:ext cx="9509760" cy="961892"/>
          </a:xfrm>
        </p:spPr>
        <p:txBody>
          <a:bodyPr>
            <a:normAutofit fontScale="92500" lnSpcReduction="20000"/>
          </a:bodyPr>
          <a:lstStyle/>
          <a:p>
            <a:r>
              <a:rPr lang="en-US" dirty="0">
                <a:latin typeface="Cambria" panose="02040503050406030204" pitchFamily="18" charset="0"/>
                <a:ea typeface="Cambria" panose="02040503050406030204" pitchFamily="18" charset="0"/>
              </a:rPr>
              <a:t>Since all these calls created separate data frames by pitcher, I needed to add a column for the pitcher and union them which is shown in the following scripts.</a:t>
            </a:r>
          </a:p>
          <a:p>
            <a:pPr marL="45720" indent="0">
              <a:buNone/>
            </a:pPr>
            <a:r>
              <a:rPr lang="en-US" dirty="0">
                <a:latin typeface="Cambria" panose="02040503050406030204" pitchFamily="18" charset="0"/>
                <a:ea typeface="Cambria" panose="02040503050406030204" pitchFamily="18" charset="0"/>
              </a:rPr>
              <a:t> </a:t>
            </a:r>
          </a:p>
        </p:txBody>
      </p:sp>
      <p:pic>
        <p:nvPicPr>
          <p:cNvPr id="2" name="Picture 1">
            <a:extLst>
              <a:ext uri="{FF2B5EF4-FFF2-40B4-BE49-F238E27FC236}">
                <a16:creationId xmlns:a16="http://schemas.microsoft.com/office/drawing/2014/main" id="{613C709C-06A0-4234-B816-9FD8B3231B7D}"/>
              </a:ext>
            </a:extLst>
          </p:cNvPr>
          <p:cNvPicPr>
            <a:picLocks noChangeAspect="1"/>
          </p:cNvPicPr>
          <p:nvPr/>
        </p:nvPicPr>
        <p:blipFill>
          <a:blip r:embed="rId7"/>
          <a:stretch>
            <a:fillRect/>
          </a:stretch>
        </p:blipFill>
        <p:spPr>
          <a:xfrm>
            <a:off x="1676400" y="2624254"/>
            <a:ext cx="2914650" cy="1019175"/>
          </a:xfrm>
          <a:prstGeom prst="rect">
            <a:avLst/>
          </a:prstGeom>
          <a:ln w="28575">
            <a:solidFill>
              <a:srgbClr val="7030A0"/>
            </a:solidFill>
          </a:ln>
        </p:spPr>
      </p:pic>
      <p:sp>
        <p:nvSpPr>
          <p:cNvPr id="4" name="Arrow: Right 3">
            <a:extLst>
              <a:ext uri="{FF2B5EF4-FFF2-40B4-BE49-F238E27FC236}">
                <a16:creationId xmlns:a16="http://schemas.microsoft.com/office/drawing/2014/main" id="{2481FEC1-5DBB-41BF-AA06-D3C83988DCA5}"/>
              </a:ext>
            </a:extLst>
          </p:cNvPr>
          <p:cNvSpPr/>
          <p:nvPr/>
        </p:nvSpPr>
        <p:spPr>
          <a:xfrm>
            <a:off x="5029200" y="3001285"/>
            <a:ext cx="685800" cy="275315"/>
          </a:xfrm>
          <a:prstGeom prst="rightArrow">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64311" y="387635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r>
              <a:rPr lang="en-US" dirty="0">
                <a:latin typeface="Cambria" panose="02040503050406030204" pitchFamily="18" charset="0"/>
                <a:ea typeface="Cambria" panose="02040503050406030204" pitchFamily="18" charset="0"/>
              </a:rPr>
              <a:t>Remove NAs and clean up names then store</a:t>
            </a: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6" name="Picture 5">
            <a:extLst>
              <a:ext uri="{FF2B5EF4-FFF2-40B4-BE49-F238E27FC236}">
                <a16:creationId xmlns:a16="http://schemas.microsoft.com/office/drawing/2014/main" id="{7ADB2905-49CB-41A8-AC02-897186AD9AD5}"/>
              </a:ext>
            </a:extLst>
          </p:cNvPr>
          <p:cNvPicPr>
            <a:picLocks noChangeAspect="1"/>
          </p:cNvPicPr>
          <p:nvPr/>
        </p:nvPicPr>
        <p:blipFill>
          <a:blip r:embed="rId8"/>
          <a:stretch>
            <a:fillRect/>
          </a:stretch>
        </p:blipFill>
        <p:spPr>
          <a:xfrm>
            <a:off x="5779452" y="2643029"/>
            <a:ext cx="4981575" cy="933450"/>
          </a:xfrm>
          <a:prstGeom prst="rect">
            <a:avLst/>
          </a:prstGeom>
          <a:ln w="28575">
            <a:solidFill>
              <a:srgbClr val="7030A0"/>
            </a:solidFill>
          </a:ln>
        </p:spPr>
      </p:pic>
      <p:pic>
        <p:nvPicPr>
          <p:cNvPr id="7" name="Picture 6">
            <a:extLst>
              <a:ext uri="{FF2B5EF4-FFF2-40B4-BE49-F238E27FC236}">
                <a16:creationId xmlns:a16="http://schemas.microsoft.com/office/drawing/2014/main" id="{938EF2E6-CCFC-4782-B41F-9E85FD382C2D}"/>
              </a:ext>
            </a:extLst>
          </p:cNvPr>
          <p:cNvPicPr>
            <a:picLocks noChangeAspect="1"/>
          </p:cNvPicPr>
          <p:nvPr/>
        </p:nvPicPr>
        <p:blipFill>
          <a:blip r:embed="rId9"/>
          <a:stretch>
            <a:fillRect/>
          </a:stretch>
        </p:blipFill>
        <p:spPr>
          <a:xfrm>
            <a:off x="1315720" y="4457973"/>
            <a:ext cx="10229850" cy="1076325"/>
          </a:xfrm>
          <a:prstGeom prst="rect">
            <a:avLst/>
          </a:prstGeom>
          <a:ln w="28575">
            <a:solidFill>
              <a:srgbClr val="7030A0"/>
            </a:solidFill>
          </a:ln>
        </p:spPr>
      </p:pic>
      <p:pic>
        <p:nvPicPr>
          <p:cNvPr id="13" name="Audio 12">
            <a:hlinkClick r:id="" action="ppaction://media"/>
            <a:extLst>
              <a:ext uri="{FF2B5EF4-FFF2-40B4-BE49-F238E27FC236}">
                <a16:creationId xmlns:a16="http://schemas.microsoft.com/office/drawing/2014/main" id="{00AF2237-043F-42FF-8F36-99ABE1E6F5A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14630367"/>
      </p:ext>
    </p:extLst>
  </p:cSld>
  <p:clrMapOvr>
    <a:masterClrMapping/>
  </p:clrMapOvr>
  <mc:AlternateContent xmlns:mc="http://schemas.openxmlformats.org/markup-compatibility/2006">
    <mc:Choice xmlns:p14="http://schemas.microsoft.com/office/powerpoint/2010/main" Requires="p14">
      <p:transition spd="med" p14:dur="700" advTm="4092">
        <p:fade/>
      </p:transition>
    </mc:Choice>
    <mc:Fallback>
      <p:transition spd="med" advTm="40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Wrangling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a:t>
            </a:r>
          </a:p>
        </p:txBody>
      </p:sp>
      <p:sp>
        <p:nvSpPr>
          <p:cNvPr id="17" name="Content Placeholder 8">
            <a:extLst>
              <a:ext uri="{FF2B5EF4-FFF2-40B4-BE49-F238E27FC236}">
                <a16:creationId xmlns:a16="http://schemas.microsoft.com/office/drawing/2014/main" id="{205D9337-B942-4137-ABE5-D3DD209714E4}"/>
              </a:ext>
            </a:extLst>
          </p:cNvPr>
          <p:cNvSpPr>
            <a:spLocks noGrp="1"/>
          </p:cNvSpPr>
          <p:nvPr>
            <p:ph idx="1"/>
          </p:nvPr>
        </p:nvSpPr>
        <p:spPr>
          <a:xfrm>
            <a:off x="1315720" y="2039393"/>
            <a:ext cx="9509760" cy="961892"/>
          </a:xfrm>
        </p:spPr>
        <p:txBody>
          <a:bodyPr>
            <a:normAutofit/>
          </a:bodyPr>
          <a:lstStyle/>
          <a:p>
            <a:r>
              <a:rPr lang="en-US" dirty="0">
                <a:latin typeface="Cambria" panose="02040503050406030204" pitchFamily="18" charset="0"/>
                <a:ea typeface="Cambria" panose="02040503050406030204" pitchFamily="18" charset="0"/>
              </a:rPr>
              <a:t>Join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 Data Sets</a:t>
            </a:r>
          </a:p>
          <a:p>
            <a:pPr marL="45720" indent="0">
              <a:buNone/>
            </a:pPr>
            <a:r>
              <a:rPr lang="en-US" dirty="0">
                <a:latin typeface="Cambria" panose="02040503050406030204" pitchFamily="18" charset="0"/>
                <a:ea typeface="Cambria" panose="02040503050406030204" pitchFamily="18" charset="0"/>
              </a:rPr>
              <a:t> </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3" name="Picture 2">
            <a:extLst>
              <a:ext uri="{FF2B5EF4-FFF2-40B4-BE49-F238E27FC236}">
                <a16:creationId xmlns:a16="http://schemas.microsoft.com/office/drawing/2014/main" id="{3CBC4645-2EA5-4A47-859E-913B4F80B4F4}"/>
              </a:ext>
            </a:extLst>
          </p:cNvPr>
          <p:cNvPicPr>
            <a:picLocks noChangeAspect="1"/>
          </p:cNvPicPr>
          <p:nvPr/>
        </p:nvPicPr>
        <p:blipFill>
          <a:blip r:embed="rId7"/>
          <a:stretch>
            <a:fillRect/>
          </a:stretch>
        </p:blipFill>
        <p:spPr>
          <a:xfrm>
            <a:off x="1395549" y="2454783"/>
            <a:ext cx="9725025" cy="1543050"/>
          </a:xfrm>
          <a:prstGeom prst="rect">
            <a:avLst/>
          </a:prstGeom>
          <a:ln w="28575">
            <a:solidFill>
              <a:srgbClr val="7030A0"/>
            </a:solidFill>
          </a:ln>
        </p:spPr>
      </p:pic>
      <p:pic>
        <p:nvPicPr>
          <p:cNvPr id="6" name="Audio 5">
            <a:hlinkClick r:id="" action="ppaction://media"/>
            <a:extLst>
              <a:ext uri="{FF2B5EF4-FFF2-40B4-BE49-F238E27FC236}">
                <a16:creationId xmlns:a16="http://schemas.microsoft.com/office/drawing/2014/main" id="{9EBDAC41-F435-4A6A-98DC-8D96457CB62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0373235"/>
      </p:ext>
    </p:extLst>
  </p:cSld>
  <p:clrMapOvr>
    <a:masterClrMapping/>
  </p:clrMapOvr>
  <mc:AlternateContent xmlns:mc="http://schemas.openxmlformats.org/markup-compatibility/2006">
    <mc:Choice xmlns:p14="http://schemas.microsoft.com/office/powerpoint/2010/main" Requires="p14">
      <p:transition spd="med" p14:dur="700" advTm="14199">
        <p:fade/>
      </p:transition>
    </mc:Choice>
    <mc:Fallback>
      <p:transition spd="med" advTm="141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Wrangling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a:t>
            </a:r>
          </a:p>
        </p:txBody>
      </p:sp>
      <p:sp>
        <p:nvSpPr>
          <p:cNvPr id="17" name="Content Placeholder 8">
            <a:extLst>
              <a:ext uri="{FF2B5EF4-FFF2-40B4-BE49-F238E27FC236}">
                <a16:creationId xmlns:a16="http://schemas.microsoft.com/office/drawing/2014/main" id="{205D9337-B942-4137-ABE5-D3DD209714E4}"/>
              </a:ext>
            </a:extLst>
          </p:cNvPr>
          <p:cNvSpPr>
            <a:spLocks noGrp="1"/>
          </p:cNvSpPr>
          <p:nvPr>
            <p:ph idx="1"/>
          </p:nvPr>
        </p:nvSpPr>
        <p:spPr>
          <a:xfrm>
            <a:off x="1315720" y="2039393"/>
            <a:ext cx="9509760" cy="3189066"/>
          </a:xfrm>
        </p:spPr>
        <p:txBody>
          <a:bodyPr>
            <a:normAutofit/>
          </a:bodyPr>
          <a:lstStyle/>
          <a:p>
            <a:r>
              <a:rPr lang="en-US" dirty="0">
                <a:latin typeface="Cambria" panose="02040503050406030204" pitchFamily="18" charset="0"/>
                <a:ea typeface="Cambria" panose="02040503050406030204" pitchFamily="18" charset="0"/>
              </a:rPr>
              <a:t>Data has no TRUE Primary Key</a:t>
            </a:r>
          </a:p>
          <a:p>
            <a:pPr lvl="1"/>
            <a:r>
              <a:rPr lang="en-US" dirty="0">
                <a:latin typeface="Cambria" panose="02040503050406030204" pitchFamily="18" charset="0"/>
                <a:ea typeface="Cambria" panose="02040503050406030204" pitchFamily="18" charset="0"/>
              </a:rPr>
              <a:t>Each row has a unique combo of Pitcher and Pitch Type</a:t>
            </a:r>
          </a:p>
          <a:p>
            <a:pPr lvl="1"/>
            <a:r>
              <a:rPr lang="en-US" dirty="0">
                <a:latin typeface="Cambria" panose="02040503050406030204" pitchFamily="18" charset="0"/>
                <a:ea typeface="Cambria" panose="02040503050406030204" pitchFamily="18" charset="0"/>
              </a:rPr>
              <a:t>Need to convert Pitch Type into columns by combining Pitch Type and the other columns</a:t>
            </a:r>
          </a:p>
          <a:p>
            <a:pPr lvl="1"/>
            <a:r>
              <a:rPr lang="en-US" dirty="0">
                <a:latin typeface="Cambria" panose="02040503050406030204" pitchFamily="18" charset="0"/>
                <a:ea typeface="Cambria" panose="02040503050406030204" pitchFamily="18" charset="0"/>
              </a:rPr>
              <a:t>First need to pull each unique Pitch Type</a:t>
            </a:r>
          </a:p>
          <a:p>
            <a:pPr lvl="1"/>
            <a:endParaRPr lang="en-US" dirty="0">
              <a:latin typeface="Cambria" panose="02040503050406030204" pitchFamily="18" charset="0"/>
              <a:ea typeface="Cambria" panose="02040503050406030204" pitchFamily="18" charset="0"/>
            </a:endParaRPr>
          </a:p>
          <a:p>
            <a:pPr marL="45720" indent="0">
              <a:buNone/>
            </a:pPr>
            <a:r>
              <a:rPr lang="en-US" dirty="0">
                <a:latin typeface="Cambria" panose="02040503050406030204" pitchFamily="18" charset="0"/>
                <a:ea typeface="Cambria" panose="02040503050406030204" pitchFamily="18" charset="0"/>
              </a:rPr>
              <a:t> </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2" name="Picture 1">
            <a:extLst>
              <a:ext uri="{FF2B5EF4-FFF2-40B4-BE49-F238E27FC236}">
                <a16:creationId xmlns:a16="http://schemas.microsoft.com/office/drawing/2014/main" id="{6C80DB8A-16D6-4FE5-8A64-F0B9FA7FB877}"/>
              </a:ext>
            </a:extLst>
          </p:cNvPr>
          <p:cNvPicPr>
            <a:picLocks noChangeAspect="1"/>
          </p:cNvPicPr>
          <p:nvPr/>
        </p:nvPicPr>
        <p:blipFill>
          <a:blip r:embed="rId7"/>
          <a:stretch>
            <a:fillRect/>
          </a:stretch>
        </p:blipFill>
        <p:spPr>
          <a:xfrm>
            <a:off x="1600200" y="3608526"/>
            <a:ext cx="4695825" cy="1752600"/>
          </a:xfrm>
          <a:prstGeom prst="rect">
            <a:avLst/>
          </a:prstGeom>
          <a:ln w="28575">
            <a:solidFill>
              <a:srgbClr val="7030A0"/>
            </a:solidFill>
          </a:ln>
        </p:spPr>
      </p:pic>
      <p:pic>
        <p:nvPicPr>
          <p:cNvPr id="6" name="Audio 5">
            <a:hlinkClick r:id="" action="ppaction://media"/>
            <a:extLst>
              <a:ext uri="{FF2B5EF4-FFF2-40B4-BE49-F238E27FC236}">
                <a16:creationId xmlns:a16="http://schemas.microsoft.com/office/drawing/2014/main" id="{8193B42C-E0EE-44B7-9F4A-A8472625A16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3157554"/>
      </p:ext>
    </p:extLst>
  </p:cSld>
  <p:clrMapOvr>
    <a:masterClrMapping/>
  </p:clrMapOvr>
  <mc:AlternateContent xmlns:mc="http://schemas.openxmlformats.org/markup-compatibility/2006">
    <mc:Choice xmlns:p14="http://schemas.microsoft.com/office/powerpoint/2010/main" Requires="p14">
      <p:transition spd="med" p14:dur="700" advTm="16095">
        <p:fade/>
      </p:transition>
    </mc:Choice>
    <mc:Fallback>
      <p:transition spd="med" advTm="160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Wrangling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a:t>
            </a:r>
          </a:p>
        </p:txBody>
      </p:sp>
      <p:sp>
        <p:nvSpPr>
          <p:cNvPr id="17" name="Content Placeholder 8">
            <a:extLst>
              <a:ext uri="{FF2B5EF4-FFF2-40B4-BE49-F238E27FC236}">
                <a16:creationId xmlns:a16="http://schemas.microsoft.com/office/drawing/2014/main" id="{205D9337-B942-4137-ABE5-D3DD209714E4}"/>
              </a:ext>
            </a:extLst>
          </p:cNvPr>
          <p:cNvSpPr>
            <a:spLocks noGrp="1"/>
          </p:cNvSpPr>
          <p:nvPr>
            <p:ph idx="1"/>
          </p:nvPr>
        </p:nvSpPr>
        <p:spPr>
          <a:xfrm>
            <a:off x="1315720" y="2039393"/>
            <a:ext cx="9509760" cy="3189066"/>
          </a:xfrm>
        </p:spPr>
        <p:txBody>
          <a:bodyPr>
            <a:normAutofit/>
          </a:bodyPr>
          <a:lstStyle/>
          <a:p>
            <a:r>
              <a:rPr lang="en-US" dirty="0">
                <a:latin typeface="Cambria" panose="02040503050406030204" pitchFamily="18" charset="0"/>
                <a:ea typeface="Cambria" panose="02040503050406030204" pitchFamily="18" charset="0"/>
              </a:rPr>
              <a:t>Create Primary Key</a:t>
            </a:r>
          </a:p>
          <a:p>
            <a:pPr lvl="1"/>
            <a:endParaRPr lang="en-US" dirty="0">
              <a:latin typeface="Cambria" panose="02040503050406030204" pitchFamily="18" charset="0"/>
              <a:ea typeface="Cambria" panose="02040503050406030204" pitchFamily="18" charset="0"/>
            </a:endParaRPr>
          </a:p>
          <a:p>
            <a:pPr marL="45720" indent="0">
              <a:buNone/>
            </a:pPr>
            <a:r>
              <a:rPr lang="en-US" dirty="0">
                <a:latin typeface="Cambria" panose="02040503050406030204" pitchFamily="18" charset="0"/>
                <a:ea typeface="Cambria" panose="02040503050406030204" pitchFamily="18" charset="0"/>
              </a:rPr>
              <a:t> </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3" name="Picture 2">
            <a:extLst>
              <a:ext uri="{FF2B5EF4-FFF2-40B4-BE49-F238E27FC236}">
                <a16:creationId xmlns:a16="http://schemas.microsoft.com/office/drawing/2014/main" id="{4BFAB01B-6953-40BB-AA79-A1A1E9B511A4}"/>
              </a:ext>
            </a:extLst>
          </p:cNvPr>
          <p:cNvPicPr>
            <a:picLocks noChangeAspect="1"/>
          </p:cNvPicPr>
          <p:nvPr/>
        </p:nvPicPr>
        <p:blipFill>
          <a:blip r:embed="rId7"/>
          <a:stretch>
            <a:fillRect/>
          </a:stretch>
        </p:blipFill>
        <p:spPr>
          <a:xfrm>
            <a:off x="1447800" y="2488225"/>
            <a:ext cx="6486525" cy="3086100"/>
          </a:xfrm>
          <a:prstGeom prst="rect">
            <a:avLst/>
          </a:prstGeom>
        </p:spPr>
      </p:pic>
      <p:sp>
        <p:nvSpPr>
          <p:cNvPr id="4" name="Rectangle: Rounded Corners 3">
            <a:extLst>
              <a:ext uri="{FF2B5EF4-FFF2-40B4-BE49-F238E27FC236}">
                <a16:creationId xmlns:a16="http://schemas.microsoft.com/office/drawing/2014/main" id="{99044E4F-739B-4337-8C72-EB5775A43004}"/>
              </a:ext>
            </a:extLst>
          </p:cNvPr>
          <p:cNvSpPr/>
          <p:nvPr/>
        </p:nvSpPr>
        <p:spPr>
          <a:xfrm>
            <a:off x="3487057" y="2895600"/>
            <a:ext cx="703943" cy="267146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D6A6F700-B642-4417-8F33-5B1C2FEE3447}"/>
              </a:ext>
            </a:extLst>
          </p:cNvPr>
          <p:cNvSpPr txBox="1"/>
          <p:nvPr/>
        </p:nvSpPr>
        <p:spPr>
          <a:xfrm>
            <a:off x="8070033" y="2750019"/>
            <a:ext cx="3283767" cy="369332"/>
          </a:xfrm>
          <a:prstGeom prst="rect">
            <a:avLst/>
          </a:prstGeom>
          <a:solidFill>
            <a:schemeClr val="bg1"/>
          </a:solidFill>
          <a:ln>
            <a:solidFill>
              <a:srgbClr val="000000"/>
            </a:solidFill>
          </a:ln>
        </p:spPr>
        <p:txBody>
          <a:bodyPr wrap="square" rtlCol="0">
            <a:spAutoFit/>
          </a:bodyPr>
          <a:lstStyle/>
          <a:p>
            <a:r>
              <a:rPr lang="en-US" dirty="0">
                <a:solidFill>
                  <a:srgbClr val="7030A0"/>
                </a:solidFill>
                <a:latin typeface="Cambria" panose="02040503050406030204" pitchFamily="18" charset="0"/>
                <a:ea typeface="Cambria" panose="02040503050406030204" pitchFamily="18" charset="0"/>
              </a:rPr>
              <a:t>Repeated for each Pitch Type</a:t>
            </a:r>
          </a:p>
        </p:txBody>
      </p:sp>
      <p:cxnSp>
        <p:nvCxnSpPr>
          <p:cNvPr id="7" name="Straight Arrow Connector 6">
            <a:extLst>
              <a:ext uri="{FF2B5EF4-FFF2-40B4-BE49-F238E27FC236}">
                <a16:creationId xmlns:a16="http://schemas.microsoft.com/office/drawing/2014/main" id="{6D47F71F-E414-433E-866A-EA4D3E7D936D}"/>
              </a:ext>
            </a:extLst>
          </p:cNvPr>
          <p:cNvCxnSpPr/>
          <p:nvPr/>
        </p:nvCxnSpPr>
        <p:spPr>
          <a:xfrm flipH="1">
            <a:off x="4191000" y="3103990"/>
            <a:ext cx="3875405" cy="79498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3" name="Audio 12">
            <a:hlinkClick r:id="" action="ppaction://media"/>
            <a:extLst>
              <a:ext uri="{FF2B5EF4-FFF2-40B4-BE49-F238E27FC236}">
                <a16:creationId xmlns:a16="http://schemas.microsoft.com/office/drawing/2014/main" id="{06A48178-6760-4933-855C-714ED551F44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8684311"/>
      </p:ext>
    </p:extLst>
  </p:cSld>
  <p:clrMapOvr>
    <a:masterClrMapping/>
  </p:clrMapOvr>
  <mc:AlternateContent xmlns:mc="http://schemas.openxmlformats.org/markup-compatibility/2006">
    <mc:Choice xmlns:p14="http://schemas.microsoft.com/office/powerpoint/2010/main" Requires="p14">
      <p:transition spd="med" p14:dur="700" advTm="17368">
        <p:fade/>
      </p:transition>
    </mc:Choice>
    <mc:Fallback>
      <p:transition spd="med" advTm="173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Wrangling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a:t>
            </a:r>
          </a:p>
        </p:txBody>
      </p:sp>
      <p:sp>
        <p:nvSpPr>
          <p:cNvPr id="17" name="Content Placeholder 8">
            <a:extLst>
              <a:ext uri="{FF2B5EF4-FFF2-40B4-BE49-F238E27FC236}">
                <a16:creationId xmlns:a16="http://schemas.microsoft.com/office/drawing/2014/main" id="{205D9337-B942-4137-ABE5-D3DD209714E4}"/>
              </a:ext>
            </a:extLst>
          </p:cNvPr>
          <p:cNvSpPr>
            <a:spLocks noGrp="1"/>
          </p:cNvSpPr>
          <p:nvPr>
            <p:ph idx="1"/>
          </p:nvPr>
        </p:nvSpPr>
        <p:spPr>
          <a:xfrm>
            <a:off x="1315720" y="2039393"/>
            <a:ext cx="9509760" cy="3189066"/>
          </a:xfrm>
        </p:spPr>
        <p:txBody>
          <a:bodyPr>
            <a:normAutofit lnSpcReduction="10000"/>
          </a:bodyPr>
          <a:lstStyle/>
          <a:p>
            <a:r>
              <a:rPr lang="en-US" dirty="0">
                <a:latin typeface="Cambria" panose="02040503050406030204" pitchFamily="18" charset="0"/>
                <a:ea typeface="Cambria" panose="02040503050406030204" pitchFamily="18" charset="0"/>
              </a:rPr>
              <a:t>Results</a:t>
            </a:r>
          </a:p>
          <a:p>
            <a:pPr lvl="1"/>
            <a:r>
              <a:rPr lang="en-US" dirty="0">
                <a:latin typeface="Cambria" panose="02040503050406030204" pitchFamily="18" charset="0"/>
                <a:ea typeface="Cambria" panose="02040503050406030204" pitchFamily="18" charset="0"/>
              </a:rPr>
              <a:t>One Table with 72 rows (number of pitchers with more than 4 starts at Coors and have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 data)</a:t>
            </a:r>
          </a:p>
          <a:p>
            <a:pPr lvl="1"/>
            <a:r>
              <a:rPr lang="en-US" dirty="0">
                <a:latin typeface="Cambria" panose="02040503050406030204" pitchFamily="18" charset="0"/>
                <a:ea typeface="Cambria" panose="02040503050406030204" pitchFamily="18" charset="0"/>
              </a:rPr>
              <a:t>145 Columns meaning each pitch gets an individual breakout of</a:t>
            </a:r>
          </a:p>
          <a:p>
            <a:pPr lvl="2"/>
            <a:endParaRPr lang="en-US" dirty="0">
              <a:latin typeface="Cambria" panose="02040503050406030204" pitchFamily="18" charset="0"/>
              <a:ea typeface="Cambria" panose="02040503050406030204" pitchFamily="18" charset="0"/>
            </a:endParaRPr>
          </a:p>
          <a:p>
            <a:pPr lvl="1"/>
            <a:endParaRPr lang="en-US" dirty="0">
              <a:latin typeface="Cambria" panose="02040503050406030204" pitchFamily="18" charset="0"/>
              <a:ea typeface="Cambria" panose="02040503050406030204" pitchFamily="18" charset="0"/>
            </a:endParaRPr>
          </a:p>
          <a:p>
            <a:pPr lvl="1"/>
            <a:endParaRPr lang="en-US" dirty="0">
              <a:latin typeface="Cambria" panose="02040503050406030204" pitchFamily="18" charset="0"/>
              <a:ea typeface="Cambria" panose="02040503050406030204" pitchFamily="18" charset="0"/>
            </a:endParaRPr>
          </a:p>
          <a:p>
            <a:pPr lvl="1"/>
            <a:endParaRPr lang="en-US" dirty="0">
              <a:latin typeface="Cambria" panose="02040503050406030204" pitchFamily="18" charset="0"/>
              <a:ea typeface="Cambria" panose="02040503050406030204" pitchFamily="18" charset="0"/>
            </a:endParaRPr>
          </a:p>
          <a:p>
            <a:pPr marL="45720" indent="0">
              <a:buNone/>
            </a:pPr>
            <a:r>
              <a:rPr lang="en-US" dirty="0">
                <a:latin typeface="Cambria" panose="02040503050406030204" pitchFamily="18" charset="0"/>
                <a:ea typeface="Cambria" panose="02040503050406030204" pitchFamily="18" charset="0"/>
              </a:rPr>
              <a:t> </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graphicFrame>
        <p:nvGraphicFramePr>
          <p:cNvPr id="6" name="Table 5">
            <a:extLst>
              <a:ext uri="{FF2B5EF4-FFF2-40B4-BE49-F238E27FC236}">
                <a16:creationId xmlns:a16="http://schemas.microsoft.com/office/drawing/2014/main" id="{A4A34958-A4F1-43A7-8366-F0C574DBB9E5}"/>
              </a:ext>
            </a:extLst>
          </p:cNvPr>
          <p:cNvGraphicFramePr>
            <a:graphicFrameLocks noGrp="1"/>
          </p:cNvGraphicFramePr>
          <p:nvPr/>
        </p:nvGraphicFramePr>
        <p:xfrm>
          <a:off x="2209800" y="2768623"/>
          <a:ext cx="6350000" cy="2798445"/>
        </p:xfrm>
        <a:graphic>
          <a:graphicData uri="http://schemas.openxmlformats.org/drawingml/2006/table">
            <a:tbl>
              <a:tblPr firstRow="1" bandRow="1">
                <a:tableStyleId>{2D5ABB26-0587-4C30-8999-92F81FD0307C}</a:tableStyleId>
              </a:tblPr>
              <a:tblGrid>
                <a:gridCol w="3175000">
                  <a:extLst>
                    <a:ext uri="{9D8B030D-6E8A-4147-A177-3AD203B41FA5}">
                      <a16:colId xmlns:a16="http://schemas.microsoft.com/office/drawing/2014/main" val="3486082093"/>
                    </a:ext>
                  </a:extLst>
                </a:gridCol>
                <a:gridCol w="3175000">
                  <a:extLst>
                    <a:ext uri="{9D8B030D-6E8A-4147-A177-3AD203B41FA5}">
                      <a16:colId xmlns:a16="http://schemas.microsoft.com/office/drawing/2014/main" val="1858483111"/>
                    </a:ext>
                  </a:extLst>
                </a:gridCol>
              </a:tblGrid>
              <a:tr h="235515">
                <a:tc>
                  <a:txBody>
                    <a:bodyPr/>
                    <a:lstStyle/>
                    <a:p>
                      <a:endParaRPr lang="en-US" sz="2800" dirty="0">
                        <a:solidFill>
                          <a:srgbClr val="002060"/>
                        </a:solidFill>
                      </a:endParaRPr>
                    </a:p>
                  </a:txBody>
                  <a:tcPr/>
                </a:tc>
                <a:tc>
                  <a:txBody>
                    <a:bodyPr/>
                    <a:lstStyle/>
                    <a:p>
                      <a:endParaRPr lang="en-US" sz="2800" dirty="0">
                        <a:solidFill>
                          <a:srgbClr val="002060"/>
                        </a:solidFill>
                      </a:endParaRPr>
                    </a:p>
                  </a:txBody>
                  <a:tcPr/>
                </a:tc>
                <a:extLst>
                  <a:ext uri="{0D108BD9-81ED-4DB2-BD59-A6C34878D82A}">
                    <a16:rowId xmlns:a16="http://schemas.microsoft.com/office/drawing/2014/main" val="3463830690"/>
                  </a:ext>
                </a:extLst>
              </a:tr>
              <a:tr h="235515">
                <a:tc>
                  <a:txBody>
                    <a:bodyPr/>
                    <a:lstStyle/>
                    <a:p>
                      <a:pPr algn="l" fontAlgn="b"/>
                      <a:r>
                        <a:rPr lang="en-US" sz="1600" u="none" strike="noStrike" dirty="0" err="1">
                          <a:solidFill>
                            <a:srgbClr val="002060"/>
                          </a:solidFill>
                          <a:effectLst/>
                        </a:rPr>
                        <a:t>times_thrown</a:t>
                      </a:r>
                      <a:endParaRPr lang="en-US" sz="1600" b="0" i="0" u="none" strike="noStrike" dirty="0">
                        <a:solidFill>
                          <a:srgbClr val="00206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002060"/>
                          </a:solidFill>
                          <a:effectLst/>
                        </a:rPr>
                        <a:t>perc_thrown</a:t>
                      </a:r>
                      <a:endParaRPr lang="en-US" sz="1600" b="0"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28733179"/>
                  </a:ext>
                </a:extLst>
              </a:tr>
              <a:tr h="235515">
                <a:tc>
                  <a:txBody>
                    <a:bodyPr/>
                    <a:lstStyle/>
                    <a:p>
                      <a:pPr algn="l" fontAlgn="b"/>
                      <a:r>
                        <a:rPr lang="en-US" sz="1600" u="none" strike="noStrike">
                          <a:solidFill>
                            <a:srgbClr val="002060"/>
                          </a:solidFill>
                          <a:effectLst/>
                        </a:rPr>
                        <a:t>ball</a:t>
                      </a:r>
                      <a:endParaRPr lang="en-US" sz="16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002060"/>
                          </a:solidFill>
                          <a:effectLst/>
                        </a:rPr>
                        <a:t>velocity</a:t>
                      </a:r>
                      <a:endParaRPr lang="en-US" sz="1600" b="0"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4412785"/>
                  </a:ext>
                </a:extLst>
              </a:tr>
              <a:tr h="235515">
                <a:tc>
                  <a:txBody>
                    <a:bodyPr/>
                    <a:lstStyle/>
                    <a:p>
                      <a:pPr algn="l" fontAlgn="b"/>
                      <a:r>
                        <a:rPr lang="en-US" sz="1600" u="none" strike="noStrike">
                          <a:solidFill>
                            <a:srgbClr val="002060"/>
                          </a:solidFill>
                          <a:effectLst/>
                        </a:rPr>
                        <a:t>strike</a:t>
                      </a:r>
                      <a:endParaRPr lang="en-US" sz="16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002060"/>
                          </a:solidFill>
                          <a:effectLst/>
                        </a:rPr>
                        <a:t>h_mvmt</a:t>
                      </a:r>
                      <a:endParaRPr lang="en-US" sz="1600" b="0"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7387305"/>
                  </a:ext>
                </a:extLst>
              </a:tr>
              <a:tr h="235515">
                <a:tc>
                  <a:txBody>
                    <a:bodyPr/>
                    <a:lstStyle/>
                    <a:p>
                      <a:pPr algn="l" fontAlgn="b"/>
                      <a:r>
                        <a:rPr lang="en-US" sz="1600" u="none" strike="noStrike">
                          <a:solidFill>
                            <a:srgbClr val="002060"/>
                          </a:solidFill>
                          <a:effectLst/>
                        </a:rPr>
                        <a:t>swing</a:t>
                      </a:r>
                      <a:endParaRPr lang="en-US" sz="16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002060"/>
                          </a:solidFill>
                          <a:effectLst/>
                        </a:rPr>
                        <a:t>v_mvmt</a:t>
                      </a:r>
                      <a:endParaRPr lang="en-US" sz="1600" b="0"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89187812"/>
                  </a:ext>
                </a:extLst>
              </a:tr>
              <a:tr h="235515">
                <a:tc>
                  <a:txBody>
                    <a:bodyPr/>
                    <a:lstStyle/>
                    <a:p>
                      <a:pPr algn="l" fontAlgn="b"/>
                      <a:r>
                        <a:rPr lang="en-US" sz="1600" u="none" strike="noStrike">
                          <a:solidFill>
                            <a:srgbClr val="002060"/>
                          </a:solidFill>
                          <a:effectLst/>
                        </a:rPr>
                        <a:t>foul</a:t>
                      </a:r>
                      <a:endParaRPr lang="en-US" sz="16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002060"/>
                          </a:solidFill>
                          <a:effectLst/>
                        </a:rPr>
                        <a:t>h_rel</a:t>
                      </a:r>
                      <a:endParaRPr lang="en-US" sz="1600" b="0"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0284851"/>
                  </a:ext>
                </a:extLst>
              </a:tr>
              <a:tr h="235515">
                <a:tc>
                  <a:txBody>
                    <a:bodyPr/>
                    <a:lstStyle/>
                    <a:p>
                      <a:pPr algn="l" fontAlgn="b"/>
                      <a:r>
                        <a:rPr lang="en-US" sz="1600" u="none" strike="noStrike">
                          <a:solidFill>
                            <a:srgbClr val="002060"/>
                          </a:solidFill>
                          <a:effectLst/>
                        </a:rPr>
                        <a:t>whiffs</a:t>
                      </a:r>
                      <a:endParaRPr lang="en-US" sz="16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002060"/>
                          </a:solidFill>
                          <a:effectLst/>
                        </a:rPr>
                        <a:t>v_rel</a:t>
                      </a:r>
                      <a:endParaRPr lang="en-US" sz="1600" b="0"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1230664"/>
                  </a:ext>
                </a:extLst>
              </a:tr>
              <a:tr h="235515">
                <a:tc>
                  <a:txBody>
                    <a:bodyPr/>
                    <a:lstStyle/>
                    <a:p>
                      <a:pPr algn="l" fontAlgn="b"/>
                      <a:r>
                        <a:rPr lang="en-US" sz="1600" u="none" strike="noStrike">
                          <a:solidFill>
                            <a:srgbClr val="002060"/>
                          </a:solidFill>
                          <a:effectLst/>
                        </a:rPr>
                        <a:t>bip</a:t>
                      </a:r>
                      <a:endParaRPr lang="en-US" sz="16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en-US" sz="1600" u="none" strike="noStrike">
                          <a:solidFill>
                            <a:srgbClr val="002060"/>
                          </a:solidFill>
                          <a:effectLst/>
                        </a:rPr>
                        <a:t>fb</a:t>
                      </a:r>
                      <a:endParaRPr lang="en-US" sz="1600" b="0" i="0" u="none" strike="noStrike">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8079174"/>
                  </a:ext>
                </a:extLst>
              </a:tr>
              <a:tr h="235515">
                <a:tc>
                  <a:txBody>
                    <a:bodyPr/>
                    <a:lstStyle/>
                    <a:p>
                      <a:pPr algn="l" fontAlgn="b"/>
                      <a:r>
                        <a:rPr lang="en-US" sz="1600" u="none" strike="noStrike">
                          <a:solidFill>
                            <a:srgbClr val="002060"/>
                          </a:solidFill>
                          <a:effectLst/>
                        </a:rPr>
                        <a:t>gb</a:t>
                      </a:r>
                      <a:endParaRPr lang="en-US" sz="16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solidFill>
                            <a:srgbClr val="002060"/>
                          </a:solidFill>
                          <a:effectLst/>
                        </a:rPr>
                        <a:t>pu</a:t>
                      </a:r>
                      <a:endParaRPr lang="en-US" sz="1600" b="0" i="0" u="none" strike="noStrike" dirty="0">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8307548"/>
                  </a:ext>
                </a:extLst>
              </a:tr>
              <a:tr h="235515">
                <a:tc>
                  <a:txBody>
                    <a:bodyPr/>
                    <a:lstStyle/>
                    <a:p>
                      <a:pPr algn="l" fontAlgn="b"/>
                      <a:r>
                        <a:rPr lang="en-US" sz="1600" u="none" strike="noStrike">
                          <a:solidFill>
                            <a:srgbClr val="002060"/>
                          </a:solidFill>
                          <a:effectLst/>
                        </a:rPr>
                        <a:t>ld</a:t>
                      </a:r>
                      <a:endParaRPr lang="en-US" sz="1600" b="0" i="0" u="none" strike="noStrike">
                        <a:solidFill>
                          <a:srgbClr val="00206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solidFill>
                            <a:srgbClr val="002060"/>
                          </a:solidFill>
                          <a:effectLst/>
                        </a:rPr>
                        <a:t>hr</a:t>
                      </a:r>
                      <a:endParaRPr lang="en-US" sz="1600" b="0" i="0" u="none" strike="noStrike" dirty="0">
                        <a:solidFill>
                          <a:srgbClr val="00206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2544394"/>
                  </a:ext>
                </a:extLst>
              </a:tr>
            </a:tbl>
          </a:graphicData>
        </a:graphic>
      </p:graphicFrame>
      <p:pic>
        <p:nvPicPr>
          <p:cNvPr id="5" name="Audio 4">
            <a:hlinkClick r:id="" action="ppaction://media"/>
            <a:extLst>
              <a:ext uri="{FF2B5EF4-FFF2-40B4-BE49-F238E27FC236}">
                <a16:creationId xmlns:a16="http://schemas.microsoft.com/office/drawing/2014/main" id="{E4E3CE6E-A973-4CB0-ADDF-69CDA5A2DA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7176690"/>
      </p:ext>
    </p:extLst>
  </p:cSld>
  <p:clrMapOvr>
    <a:masterClrMapping/>
  </p:clrMapOvr>
  <mc:AlternateContent xmlns:mc="http://schemas.openxmlformats.org/markup-compatibility/2006">
    <mc:Choice xmlns:p14="http://schemas.microsoft.com/office/powerpoint/2010/main" Requires="p14">
      <p:transition spd="med" p14:dur="700" advTm="35687">
        <p:fade/>
      </p:transition>
    </mc:Choice>
    <mc:Fallback>
      <p:transition spd="med" advTm="356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785812" y="1143000"/>
            <a:ext cx="3200400" cy="1990725"/>
          </a:xfrm>
        </p:spPr>
        <p:txBody>
          <a:bodyPr/>
          <a:lstStyle/>
          <a:p>
            <a:r>
              <a:rPr lang="en-US" dirty="0">
                <a:latin typeface="Cambria" panose="02040503050406030204" pitchFamily="18" charset="0"/>
                <a:ea typeface="Cambria" panose="02040503050406030204" pitchFamily="18" charset="0"/>
              </a:rPr>
              <a:t>Exploratory Data Analysis</a:t>
            </a:r>
          </a:p>
        </p:txBody>
      </p:sp>
      <p:sp>
        <p:nvSpPr>
          <p:cNvPr id="20" name="Text Placeholder 19">
            <a:extLst>
              <a:ext uri="{FF2B5EF4-FFF2-40B4-BE49-F238E27FC236}">
                <a16:creationId xmlns:a16="http://schemas.microsoft.com/office/drawing/2014/main" id="{69022438-9970-4672-A76F-29897BB74259}"/>
              </a:ext>
            </a:extLst>
          </p:cNvPr>
          <p:cNvSpPr>
            <a:spLocks noGrp="1"/>
          </p:cNvSpPr>
          <p:nvPr>
            <p:ph type="body" sz="half" idx="2"/>
          </p:nvPr>
        </p:nvSpPr>
        <p:spPr>
          <a:xfrm>
            <a:off x="785812" y="3198130"/>
            <a:ext cx="3200400" cy="1622012"/>
          </a:xfrm>
        </p:spPr>
        <p:txBody>
          <a:bodyPr/>
          <a:lstStyle/>
          <a:p>
            <a:r>
              <a:rPr lang="en-US" dirty="0">
                <a:latin typeface="Cambria" panose="02040503050406030204" pitchFamily="18" charset="0"/>
                <a:ea typeface="Cambria" panose="02040503050406030204" pitchFamily="18" charset="0"/>
              </a:rPr>
              <a:t>5 major Important statistics in measuring pitcher’s success all show that Coors Field is a detriment to starting pitchers.</a:t>
            </a:r>
          </a:p>
          <a:p>
            <a:r>
              <a:rPr lang="en-US" dirty="0">
                <a:latin typeface="Cambria" panose="02040503050406030204" pitchFamily="18" charset="0"/>
                <a:ea typeface="Cambria" panose="02040503050406030204" pitchFamily="18" charset="0"/>
              </a:rPr>
              <a:t>Is it a detriment for all starting Pitchers?</a:t>
            </a:r>
          </a:p>
        </p:txBody>
      </p:sp>
      <p:sp>
        <p:nvSpPr>
          <p:cNvPr id="19" name="Content Placeholder 18">
            <a:extLst>
              <a:ext uri="{FF2B5EF4-FFF2-40B4-BE49-F238E27FC236}">
                <a16:creationId xmlns:a16="http://schemas.microsoft.com/office/drawing/2014/main" id="{D170CF95-A4AF-4F58-ABED-774C8AB72587}"/>
              </a:ext>
            </a:extLst>
          </p:cNvPr>
          <p:cNvSpPr>
            <a:spLocks noGrp="1"/>
          </p:cNvSpPr>
          <p:nvPr>
            <p:ph idx="1"/>
          </p:nvPr>
        </p:nvSpPr>
        <p:spPr>
          <a:xfrm>
            <a:off x="4494212" y="1143000"/>
            <a:ext cx="7672388" cy="3962400"/>
          </a:xfrm>
        </p:spPr>
        <p:txBody>
          <a:bodyPr/>
          <a:lstStyle/>
          <a:p>
            <a:endParaRPr lang="en-US" dirty="0">
              <a:latin typeface="Cambria" panose="02040503050406030204" pitchFamily="18" charset="0"/>
              <a:ea typeface="Cambria" panose="02040503050406030204" pitchFamily="18" charset="0"/>
            </a:endParaRP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18" name="Picture 17">
            <a:extLst>
              <a:ext uri="{FF2B5EF4-FFF2-40B4-BE49-F238E27FC236}">
                <a16:creationId xmlns:a16="http://schemas.microsoft.com/office/drawing/2014/main" id="{C5E94D46-7812-48D7-BDDE-660DC2050F21}"/>
              </a:ext>
            </a:extLst>
          </p:cNvPr>
          <p:cNvPicPr>
            <a:picLocks noChangeAspect="1"/>
          </p:cNvPicPr>
          <p:nvPr/>
        </p:nvPicPr>
        <p:blipFill>
          <a:blip r:embed="rId7"/>
          <a:stretch>
            <a:fillRect/>
          </a:stretch>
        </p:blipFill>
        <p:spPr>
          <a:xfrm>
            <a:off x="4494212" y="1143000"/>
            <a:ext cx="7672436" cy="3962400"/>
          </a:xfrm>
          <a:prstGeom prst="rect">
            <a:avLst/>
          </a:prstGeom>
        </p:spPr>
      </p:pic>
      <p:pic>
        <p:nvPicPr>
          <p:cNvPr id="4" name="Audio 3">
            <a:hlinkClick r:id="" action="ppaction://media"/>
            <a:extLst>
              <a:ext uri="{FF2B5EF4-FFF2-40B4-BE49-F238E27FC236}">
                <a16:creationId xmlns:a16="http://schemas.microsoft.com/office/drawing/2014/main" id="{CD6998FC-1EAA-495C-8760-DEED3F618E7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3104845"/>
      </p:ext>
    </p:extLst>
  </p:cSld>
  <p:clrMapOvr>
    <a:masterClrMapping/>
  </p:clrMapOvr>
  <mc:AlternateContent xmlns:mc="http://schemas.openxmlformats.org/markup-compatibility/2006">
    <mc:Choice xmlns:p14="http://schemas.microsoft.com/office/powerpoint/2010/main" Requires="p14">
      <p:transition spd="med" p14:dur="700" advTm="35327">
        <p:fade/>
      </p:transition>
    </mc:Choice>
    <mc:Fallback>
      <p:transition spd="med" advTm="353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28AD52-40C8-4B15-AF2E-0D94A652B1C6}"/>
              </a:ext>
            </a:extLst>
          </p:cNvPr>
          <p:cNvPicPr>
            <a:picLocks noChangeAspect="1"/>
          </p:cNvPicPr>
          <p:nvPr/>
        </p:nvPicPr>
        <p:blipFill>
          <a:blip r:embed="rId5"/>
          <a:stretch>
            <a:fillRect/>
          </a:stretch>
        </p:blipFill>
        <p:spPr>
          <a:xfrm>
            <a:off x="3283069" y="734440"/>
            <a:ext cx="8878175" cy="5389119"/>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53947" y="5862978"/>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66735" y="250348"/>
            <a:ext cx="3200400" cy="1990725"/>
          </a:xfrm>
        </p:spPr>
        <p:txBody>
          <a:bodyPr/>
          <a:lstStyle/>
          <a:p>
            <a:r>
              <a:rPr lang="en-US" dirty="0">
                <a:latin typeface="Cambria" panose="02040503050406030204" pitchFamily="18" charset="0"/>
                <a:ea typeface="Cambria" panose="02040503050406030204" pitchFamily="18" charset="0"/>
              </a:rPr>
              <a:t>Exploratory Data Analysis</a:t>
            </a:r>
          </a:p>
        </p:txBody>
      </p:sp>
      <p:sp>
        <p:nvSpPr>
          <p:cNvPr id="20" name="Text Placeholder 19">
            <a:extLst>
              <a:ext uri="{FF2B5EF4-FFF2-40B4-BE49-F238E27FC236}">
                <a16:creationId xmlns:a16="http://schemas.microsoft.com/office/drawing/2014/main" id="{69022438-9970-4672-A76F-29897BB74259}"/>
              </a:ext>
            </a:extLst>
          </p:cNvPr>
          <p:cNvSpPr>
            <a:spLocks noGrp="1"/>
          </p:cNvSpPr>
          <p:nvPr>
            <p:ph type="body" sz="half" idx="2"/>
          </p:nvPr>
        </p:nvSpPr>
        <p:spPr>
          <a:xfrm>
            <a:off x="-3147" y="2241072"/>
            <a:ext cx="3200400" cy="3621906"/>
          </a:xfrm>
        </p:spPr>
        <p:txBody>
          <a:bodyPr>
            <a:normAutofit lnSpcReduction="10000"/>
          </a:bodyPr>
          <a:lstStyle/>
          <a:p>
            <a:r>
              <a:rPr lang="en-US" dirty="0">
                <a:latin typeface="Cambria" panose="02040503050406030204" pitchFamily="18" charset="0"/>
                <a:ea typeface="Cambria" panose="02040503050406030204" pitchFamily="18" charset="0"/>
              </a:rPr>
              <a:t>The top left corner and bottom right corner are particular interesting.</a:t>
            </a:r>
          </a:p>
          <a:p>
            <a:r>
              <a:rPr lang="en-US" dirty="0">
                <a:latin typeface="Cambria" panose="02040503050406030204" pitchFamily="18" charset="0"/>
                <a:ea typeface="Cambria" panose="02040503050406030204" pitchFamily="18" charset="0"/>
              </a:rPr>
              <a:t>Why do some pitchers find more success at Coors comparatively speaking to how they stack up against the other pitchers’ career wise?</a:t>
            </a:r>
          </a:p>
          <a:p>
            <a:r>
              <a:rPr lang="en-US" dirty="0">
                <a:latin typeface="Cambria" panose="02040503050406030204" pitchFamily="18" charset="0"/>
                <a:ea typeface="Cambria" panose="02040503050406030204" pitchFamily="18" charset="0"/>
              </a:rPr>
              <a:t>It is clear that Rockies pitchers seem to pitch better at Coors in comparison to their Non-Rockies counter parts.</a:t>
            </a:r>
          </a:p>
          <a:p>
            <a:r>
              <a:rPr lang="en-US" dirty="0">
                <a:latin typeface="Cambria" panose="02040503050406030204" pitchFamily="18" charset="0"/>
                <a:ea typeface="Cambria" panose="02040503050406030204" pitchFamily="18" charset="0"/>
              </a:rPr>
              <a:t>*Edwin Jackson has an ERA at Coors of 19.18 he deserves to be cut from the graph</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05316" y="4533496"/>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sp>
        <p:nvSpPr>
          <p:cNvPr id="3" name="TextBox 2">
            <a:extLst>
              <a:ext uri="{FF2B5EF4-FFF2-40B4-BE49-F238E27FC236}">
                <a16:creationId xmlns:a16="http://schemas.microsoft.com/office/drawing/2014/main" id="{BDF4A008-61A2-493C-A296-3B01A4D7D786}"/>
              </a:ext>
            </a:extLst>
          </p:cNvPr>
          <p:cNvSpPr txBox="1"/>
          <p:nvPr/>
        </p:nvSpPr>
        <p:spPr>
          <a:xfrm>
            <a:off x="3886054" y="885165"/>
            <a:ext cx="2057545" cy="400110"/>
          </a:xfrm>
          <a:prstGeom prst="rect">
            <a:avLst/>
          </a:prstGeom>
          <a:noFill/>
        </p:spPr>
        <p:txBody>
          <a:bodyPr wrap="square" rtlCol="0">
            <a:spAutoFit/>
          </a:bodyPr>
          <a:lstStyle/>
          <a:p>
            <a:r>
              <a:rPr lang="en-US" sz="2000" b="1" dirty="0">
                <a:solidFill>
                  <a:srgbClr val="000000"/>
                </a:solidFill>
                <a:latin typeface="Cambria" panose="02040503050406030204" pitchFamily="18" charset="0"/>
                <a:ea typeface="Cambria" panose="02040503050406030204" pitchFamily="18" charset="0"/>
              </a:rPr>
              <a:t>Career</a:t>
            </a:r>
            <a:r>
              <a:rPr lang="en-US" sz="2000" b="1" dirty="0">
                <a:solidFill>
                  <a:srgbClr val="7030A0"/>
                </a:solidFill>
                <a:latin typeface="Cambria" panose="02040503050406030204" pitchFamily="18" charset="0"/>
                <a:ea typeface="Cambria" panose="02040503050406030204" pitchFamily="18" charset="0"/>
              </a:rPr>
              <a:t>/</a:t>
            </a:r>
            <a:r>
              <a:rPr lang="en-US" sz="2000" b="1" dirty="0">
                <a:solidFill>
                  <a:srgbClr val="FF0000"/>
                </a:solidFill>
                <a:latin typeface="Cambria" panose="02040503050406030204" pitchFamily="18" charset="0"/>
                <a:ea typeface="Cambria" panose="02040503050406030204" pitchFamily="18" charset="0"/>
              </a:rPr>
              <a:t>Coors*</a:t>
            </a:r>
          </a:p>
        </p:txBody>
      </p:sp>
      <p:sp>
        <p:nvSpPr>
          <p:cNvPr id="11" name="TextBox 10">
            <a:extLst>
              <a:ext uri="{FF2B5EF4-FFF2-40B4-BE49-F238E27FC236}">
                <a16:creationId xmlns:a16="http://schemas.microsoft.com/office/drawing/2014/main" id="{6DFBED0E-849F-4D3F-8893-E88B0C218678}"/>
              </a:ext>
            </a:extLst>
          </p:cNvPr>
          <p:cNvSpPr txBox="1"/>
          <p:nvPr/>
        </p:nvSpPr>
        <p:spPr>
          <a:xfrm>
            <a:off x="3890309" y="5224037"/>
            <a:ext cx="2053289" cy="400110"/>
          </a:xfrm>
          <a:prstGeom prst="rect">
            <a:avLst/>
          </a:prstGeom>
          <a:noFill/>
        </p:spPr>
        <p:txBody>
          <a:bodyPr wrap="square" rtlCol="0">
            <a:spAutoFit/>
          </a:bodyPr>
          <a:lstStyle/>
          <a:p>
            <a:r>
              <a:rPr lang="en-US" sz="2000" b="1" dirty="0">
                <a:solidFill>
                  <a:srgbClr val="000000"/>
                </a:solidFill>
                <a:latin typeface="Cambria" panose="02040503050406030204" pitchFamily="18" charset="0"/>
                <a:ea typeface="Cambria" panose="02040503050406030204" pitchFamily="18" charset="0"/>
              </a:rPr>
              <a:t>Career</a:t>
            </a:r>
            <a:r>
              <a:rPr lang="en-US" sz="2000" b="1" dirty="0">
                <a:solidFill>
                  <a:srgbClr val="7030A0"/>
                </a:solidFill>
                <a:latin typeface="Cambria" panose="02040503050406030204" pitchFamily="18" charset="0"/>
                <a:ea typeface="Cambria" panose="02040503050406030204" pitchFamily="18" charset="0"/>
              </a:rPr>
              <a:t>/</a:t>
            </a:r>
            <a:r>
              <a:rPr lang="en-US" sz="2000" b="1" dirty="0">
                <a:solidFill>
                  <a:srgbClr val="000000"/>
                </a:solidFill>
                <a:latin typeface="Cambria" panose="02040503050406030204" pitchFamily="18" charset="0"/>
                <a:ea typeface="Cambria" panose="02040503050406030204" pitchFamily="18" charset="0"/>
              </a:rPr>
              <a:t>Coors*</a:t>
            </a:r>
          </a:p>
        </p:txBody>
      </p:sp>
      <p:sp>
        <p:nvSpPr>
          <p:cNvPr id="13" name="TextBox 12">
            <a:extLst>
              <a:ext uri="{FF2B5EF4-FFF2-40B4-BE49-F238E27FC236}">
                <a16:creationId xmlns:a16="http://schemas.microsoft.com/office/drawing/2014/main" id="{5FA207FC-EA6A-4CAC-B807-BB15394A8EED}"/>
              </a:ext>
            </a:extLst>
          </p:cNvPr>
          <p:cNvSpPr txBox="1"/>
          <p:nvPr/>
        </p:nvSpPr>
        <p:spPr>
          <a:xfrm>
            <a:off x="9943250" y="5009883"/>
            <a:ext cx="2053289"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Career</a:t>
            </a:r>
            <a:r>
              <a:rPr lang="en-US" sz="2000" b="1" dirty="0">
                <a:solidFill>
                  <a:srgbClr val="7030A0"/>
                </a:solidFill>
                <a:latin typeface="Cambria" panose="02040503050406030204" pitchFamily="18" charset="0"/>
                <a:ea typeface="Cambria" panose="02040503050406030204" pitchFamily="18" charset="0"/>
              </a:rPr>
              <a:t>/</a:t>
            </a:r>
            <a:r>
              <a:rPr lang="en-US" sz="2000" b="1" dirty="0">
                <a:solidFill>
                  <a:srgbClr val="000000"/>
                </a:solidFill>
                <a:latin typeface="Cambria" panose="02040503050406030204" pitchFamily="18" charset="0"/>
                <a:ea typeface="Cambria" panose="02040503050406030204" pitchFamily="18" charset="0"/>
              </a:rPr>
              <a:t>Coors*</a:t>
            </a:r>
          </a:p>
        </p:txBody>
      </p:sp>
      <p:sp>
        <p:nvSpPr>
          <p:cNvPr id="14" name="TextBox 13">
            <a:extLst>
              <a:ext uri="{FF2B5EF4-FFF2-40B4-BE49-F238E27FC236}">
                <a16:creationId xmlns:a16="http://schemas.microsoft.com/office/drawing/2014/main" id="{7119ECC2-6A76-43A2-A087-E54519A8AA38}"/>
              </a:ext>
            </a:extLst>
          </p:cNvPr>
          <p:cNvSpPr txBox="1"/>
          <p:nvPr/>
        </p:nvSpPr>
        <p:spPr>
          <a:xfrm>
            <a:off x="9925931" y="838799"/>
            <a:ext cx="2057545" cy="400110"/>
          </a:xfrm>
          <a:prstGeom prst="rect">
            <a:avLst/>
          </a:prstGeom>
          <a:noFill/>
        </p:spPr>
        <p:txBody>
          <a:bodyPr wrap="square" rtlCol="0">
            <a:spAutoFit/>
          </a:bodyPr>
          <a:lstStyle/>
          <a:p>
            <a:r>
              <a:rPr lang="en-US" sz="2000" b="1" dirty="0">
                <a:solidFill>
                  <a:srgbClr val="FF0000"/>
                </a:solidFill>
                <a:latin typeface="Cambria" panose="02040503050406030204" pitchFamily="18" charset="0"/>
                <a:ea typeface="Cambria" panose="02040503050406030204" pitchFamily="18" charset="0"/>
              </a:rPr>
              <a:t>Career</a:t>
            </a:r>
            <a:r>
              <a:rPr lang="en-US" sz="2000" b="1" dirty="0">
                <a:solidFill>
                  <a:srgbClr val="7030A0"/>
                </a:solidFill>
                <a:latin typeface="Cambria" panose="02040503050406030204" pitchFamily="18" charset="0"/>
                <a:ea typeface="Cambria" panose="02040503050406030204" pitchFamily="18" charset="0"/>
              </a:rPr>
              <a:t>/</a:t>
            </a:r>
            <a:r>
              <a:rPr lang="en-US" sz="2000" b="1" dirty="0">
                <a:solidFill>
                  <a:srgbClr val="FF0000"/>
                </a:solidFill>
                <a:latin typeface="Cambria" panose="02040503050406030204" pitchFamily="18" charset="0"/>
                <a:ea typeface="Cambria" panose="02040503050406030204" pitchFamily="18" charset="0"/>
              </a:rPr>
              <a:t>Coors*</a:t>
            </a:r>
          </a:p>
        </p:txBody>
      </p:sp>
      <p:sp>
        <p:nvSpPr>
          <p:cNvPr id="4" name="TextBox 3">
            <a:extLst>
              <a:ext uri="{FF2B5EF4-FFF2-40B4-BE49-F238E27FC236}">
                <a16:creationId xmlns:a16="http://schemas.microsoft.com/office/drawing/2014/main" id="{84059EAF-CCF3-4AA0-9C57-69E2CF8C8838}"/>
              </a:ext>
            </a:extLst>
          </p:cNvPr>
          <p:cNvSpPr txBox="1"/>
          <p:nvPr/>
        </p:nvSpPr>
        <p:spPr>
          <a:xfrm>
            <a:off x="8582053" y="73053"/>
            <a:ext cx="3401423" cy="646331"/>
          </a:xfrm>
          <a:prstGeom prst="rect">
            <a:avLst/>
          </a:prstGeom>
          <a:solidFill>
            <a:schemeClr val="bg1"/>
          </a:solidFill>
        </p:spPr>
        <p:txBody>
          <a:bodyPr wrap="square" rtlCol="0">
            <a:spAutoFit/>
          </a:bodyPr>
          <a:lstStyle/>
          <a:p>
            <a:r>
              <a:rPr lang="en-US" b="1" dirty="0">
                <a:solidFill>
                  <a:srgbClr val="FF0000"/>
                </a:solidFill>
                <a:latin typeface="Cambria" panose="02040503050406030204" pitchFamily="18" charset="0"/>
                <a:ea typeface="Cambria" panose="02040503050406030204" pitchFamily="18" charset="0"/>
              </a:rPr>
              <a:t>*Red = Above Panel Average</a:t>
            </a:r>
          </a:p>
          <a:p>
            <a:r>
              <a:rPr lang="en-US" b="1" dirty="0">
                <a:latin typeface="Cambria" panose="02040503050406030204" pitchFamily="18" charset="0"/>
                <a:ea typeface="Cambria" panose="02040503050406030204" pitchFamily="18" charset="0"/>
              </a:rPr>
              <a:t>*Black = Below Panel Average</a:t>
            </a:r>
          </a:p>
        </p:txBody>
      </p:sp>
      <p:sp>
        <p:nvSpPr>
          <p:cNvPr id="21" name="TextBox 20">
            <a:extLst>
              <a:ext uri="{FF2B5EF4-FFF2-40B4-BE49-F238E27FC236}">
                <a16:creationId xmlns:a16="http://schemas.microsoft.com/office/drawing/2014/main" id="{02EB4299-622D-4189-AEFB-38C0841B298A}"/>
              </a:ext>
            </a:extLst>
          </p:cNvPr>
          <p:cNvSpPr txBox="1"/>
          <p:nvPr/>
        </p:nvSpPr>
        <p:spPr>
          <a:xfrm>
            <a:off x="5084580" y="80256"/>
            <a:ext cx="3401423" cy="369332"/>
          </a:xfrm>
          <a:prstGeom prst="rect">
            <a:avLst/>
          </a:prstGeom>
          <a:solidFill>
            <a:schemeClr val="bg1"/>
          </a:solidFill>
        </p:spPr>
        <p:txBody>
          <a:bodyPr wrap="square" rtlCol="0">
            <a:spAutoFit/>
          </a:bodyPr>
          <a:lstStyle/>
          <a:p>
            <a:r>
              <a:rPr lang="en-US" b="1" dirty="0">
                <a:latin typeface="Cambria" panose="02040503050406030204" pitchFamily="18" charset="0"/>
                <a:ea typeface="Cambria" panose="02040503050406030204" pitchFamily="18" charset="0"/>
              </a:rPr>
              <a:t>Size of Bubble = Coors Starts</a:t>
            </a:r>
          </a:p>
        </p:txBody>
      </p:sp>
      <p:pic>
        <p:nvPicPr>
          <p:cNvPr id="6" name="Audio 5">
            <a:hlinkClick r:id="" action="ppaction://media"/>
            <a:extLst>
              <a:ext uri="{FF2B5EF4-FFF2-40B4-BE49-F238E27FC236}">
                <a16:creationId xmlns:a16="http://schemas.microsoft.com/office/drawing/2014/main" id="{4C914836-FD5B-401C-8899-698DFC294F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8933968"/>
      </p:ext>
    </p:extLst>
  </p:cSld>
  <p:clrMapOvr>
    <a:masterClrMapping/>
  </p:clrMapOvr>
  <mc:AlternateContent xmlns:mc="http://schemas.openxmlformats.org/markup-compatibility/2006">
    <mc:Choice xmlns:p14="http://schemas.microsoft.com/office/powerpoint/2010/main" Requires="p14">
      <p:transition spd="med" p14:dur="700" advTm="54074">
        <p:fade/>
      </p:transition>
    </mc:Choice>
    <mc:Fallback>
      <p:transition spd="med" advTm="540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What can predict success at Coors Field?</a:t>
            </a:r>
          </a:p>
        </p:txBody>
      </p:sp>
      <p:sp>
        <p:nvSpPr>
          <p:cNvPr id="4" name="Content Placeholder 3">
            <a:extLst>
              <a:ext uri="{FF2B5EF4-FFF2-40B4-BE49-F238E27FC236}">
                <a16:creationId xmlns:a16="http://schemas.microsoft.com/office/drawing/2014/main" id="{A05B858C-11B0-4400-BE94-4F1FA257B1F2}"/>
              </a:ext>
            </a:extLst>
          </p:cNvPr>
          <p:cNvSpPr>
            <a:spLocks noGrp="1"/>
          </p:cNvSpPr>
          <p:nvPr>
            <p:ph idx="1"/>
          </p:nvPr>
        </p:nvSpPr>
        <p:spPr>
          <a:xfrm>
            <a:off x="1315720" y="1662198"/>
            <a:ext cx="9509760" cy="4127627"/>
          </a:xfrm>
        </p:spPr>
        <p:txBody>
          <a:bodyPr>
            <a:normAutofit fontScale="92500" lnSpcReduction="10000"/>
          </a:bodyPr>
          <a:lstStyle/>
          <a:p>
            <a:r>
              <a:rPr lang="en-US" dirty="0">
                <a:latin typeface="Cambria" panose="02040503050406030204" pitchFamily="18" charset="0"/>
                <a:ea typeface="Cambria" panose="02040503050406030204" pitchFamily="18" charset="0"/>
              </a:rPr>
              <a:t>Pitch Selection</a:t>
            </a:r>
          </a:p>
          <a:p>
            <a:pPr lvl="1"/>
            <a:r>
              <a:rPr lang="en-US" dirty="0">
                <a:latin typeface="Cambria" panose="02040503050406030204" pitchFamily="18" charset="0"/>
                <a:ea typeface="Cambria" panose="02040503050406030204" pitchFamily="18" charset="0"/>
              </a:rPr>
              <a:t>Prevalence of certain pitches</a:t>
            </a:r>
          </a:p>
          <a:p>
            <a:r>
              <a:rPr lang="en-US" dirty="0">
                <a:latin typeface="Cambria" panose="02040503050406030204" pitchFamily="18" charset="0"/>
                <a:ea typeface="Cambria" panose="02040503050406030204" pitchFamily="18" charset="0"/>
              </a:rPr>
              <a:t>Pitch Outcomes</a:t>
            </a:r>
          </a:p>
          <a:p>
            <a:pPr lvl="1"/>
            <a:r>
              <a:rPr lang="en-US" dirty="0">
                <a:latin typeface="Cambria" panose="02040503050406030204" pitchFamily="18" charset="0"/>
                <a:ea typeface="Cambria" panose="02040503050406030204" pitchFamily="18" charset="0"/>
              </a:rPr>
              <a:t>Balls in Play, Ground Balls, Home Runs, Whiffs etc..</a:t>
            </a:r>
          </a:p>
          <a:p>
            <a:r>
              <a:rPr lang="en-US" dirty="0">
                <a:latin typeface="Cambria" panose="02040503050406030204" pitchFamily="18" charset="0"/>
                <a:ea typeface="Cambria" panose="02040503050406030204" pitchFamily="18" charset="0"/>
              </a:rPr>
              <a:t>Career Numbers</a:t>
            </a:r>
          </a:p>
          <a:p>
            <a:r>
              <a:rPr lang="en-US" dirty="0">
                <a:latin typeface="Cambria" panose="02040503050406030204" pitchFamily="18" charset="0"/>
                <a:ea typeface="Cambria" panose="02040503050406030204" pitchFamily="18" charset="0"/>
              </a:rPr>
              <a:t>Movement of Pitches</a:t>
            </a:r>
          </a:p>
          <a:p>
            <a:pPr lvl="1"/>
            <a:r>
              <a:rPr lang="en-US" dirty="0">
                <a:latin typeface="Cambria" panose="02040503050406030204" pitchFamily="18" charset="0"/>
                <a:ea typeface="Cambria" panose="02040503050406030204" pitchFamily="18" charset="0"/>
              </a:rPr>
              <a:t>Horizontal/Vertical Movement of Pitchers</a:t>
            </a:r>
          </a:p>
          <a:p>
            <a:r>
              <a:rPr lang="en-US" dirty="0">
                <a:latin typeface="Cambria" panose="02040503050406030204" pitchFamily="18" charset="0"/>
                <a:ea typeface="Cambria" panose="02040503050406030204" pitchFamily="18" charset="0"/>
              </a:rPr>
              <a:t>Release Point of Pitches</a:t>
            </a:r>
          </a:p>
          <a:p>
            <a:pPr lvl="1"/>
            <a:r>
              <a:rPr lang="en-US" dirty="0">
                <a:latin typeface="Cambria" panose="02040503050406030204" pitchFamily="18" charset="0"/>
                <a:ea typeface="Cambria" panose="02040503050406030204" pitchFamily="18" charset="0"/>
              </a:rPr>
              <a:t>Horizontal/Vertical Release Points of Pitches</a:t>
            </a:r>
          </a:p>
          <a:p>
            <a:r>
              <a:rPr lang="en-US" dirty="0">
                <a:latin typeface="Cambria" panose="02040503050406030204" pitchFamily="18" charset="0"/>
                <a:ea typeface="Cambria" panose="02040503050406030204" pitchFamily="18" charset="0"/>
              </a:rPr>
              <a:t>Velocity of Pitches</a:t>
            </a:r>
          </a:p>
          <a:p>
            <a:pPr lvl="1"/>
            <a:endParaRPr lang="en-US" dirty="0">
              <a:latin typeface="Cambria" panose="02040503050406030204" pitchFamily="18" charset="0"/>
              <a:ea typeface="Cambria" panose="02040503050406030204" pitchFamily="18" charset="0"/>
            </a:endParaRPr>
          </a:p>
          <a:p>
            <a:pPr marL="365760" lvl="1" indent="0">
              <a:buNone/>
            </a:pPr>
            <a:endParaRPr lang="en-US" dirty="0">
              <a:latin typeface="Cambria" panose="02040503050406030204" pitchFamily="18" charset="0"/>
              <a:ea typeface="Cambria" panose="02040503050406030204" pitchFamily="18" charset="0"/>
            </a:endParaRP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5" name="Audio 4">
            <a:hlinkClick r:id="" action="ppaction://media"/>
            <a:extLst>
              <a:ext uri="{FF2B5EF4-FFF2-40B4-BE49-F238E27FC236}">
                <a16:creationId xmlns:a16="http://schemas.microsoft.com/office/drawing/2014/main" id="{82D8195B-4157-4A60-9F64-36BE2CA865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6399664"/>
      </p:ext>
    </p:extLst>
  </p:cSld>
  <p:clrMapOvr>
    <a:masterClrMapping/>
  </p:clrMapOvr>
  <mc:AlternateContent xmlns:mc="http://schemas.openxmlformats.org/markup-compatibility/2006">
    <mc:Choice xmlns:p14="http://schemas.microsoft.com/office/powerpoint/2010/main" Requires="p14">
      <p:transition spd="med" p14:dur="700" advTm="24624">
        <p:fade/>
      </p:transition>
    </mc:Choice>
    <mc:Fallback>
      <p:transition spd="med" advTm="246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760412" y="1191242"/>
            <a:ext cx="3200400" cy="590699"/>
          </a:xfrm>
        </p:spPr>
        <p:txBody>
          <a:bodyPr/>
          <a:lstStyle/>
          <a:p>
            <a:r>
              <a:rPr lang="en-US" dirty="0">
                <a:latin typeface="Cambria" panose="02040503050406030204" pitchFamily="18" charset="0"/>
                <a:ea typeface="Cambria" panose="02040503050406030204" pitchFamily="18" charset="0"/>
              </a:rPr>
              <a:t>Pitch Selection</a:t>
            </a:r>
          </a:p>
        </p:txBody>
      </p:sp>
      <p:sp>
        <p:nvSpPr>
          <p:cNvPr id="2" name="Text Placeholder 1">
            <a:extLst>
              <a:ext uri="{FF2B5EF4-FFF2-40B4-BE49-F238E27FC236}">
                <a16:creationId xmlns:a16="http://schemas.microsoft.com/office/drawing/2014/main" id="{C728C128-38D0-4647-8A68-9AE9D2A41B15}"/>
              </a:ext>
            </a:extLst>
          </p:cNvPr>
          <p:cNvSpPr>
            <a:spLocks noGrp="1"/>
          </p:cNvSpPr>
          <p:nvPr>
            <p:ph type="body" sz="half" idx="2"/>
          </p:nvPr>
        </p:nvSpPr>
        <p:spPr>
          <a:xfrm>
            <a:off x="760412" y="1781941"/>
            <a:ext cx="3200400" cy="3247513"/>
          </a:xfrm>
        </p:spPr>
        <p:txBody>
          <a:bodyPr/>
          <a:lstStyle/>
          <a:p>
            <a:r>
              <a:rPr lang="en-US" dirty="0">
                <a:latin typeface="Cambria" panose="02040503050406030204" pitchFamily="18" charset="0"/>
                <a:ea typeface="Cambria" panose="02040503050406030204" pitchFamily="18" charset="0"/>
              </a:rPr>
              <a:t>Higher %s of four seamers and splitters lead to more success at Coors</a:t>
            </a:r>
          </a:p>
          <a:p>
            <a:r>
              <a:rPr lang="en-US" dirty="0">
                <a:latin typeface="Cambria" panose="02040503050406030204" pitchFamily="18" charset="0"/>
                <a:ea typeface="Cambria" panose="02040503050406030204" pitchFamily="18" charset="0"/>
              </a:rPr>
              <a:t>Higher %s of Cutters, Sinkers, and Changeups lead to a higher ERA at Coors.</a:t>
            </a:r>
          </a:p>
          <a:p>
            <a:r>
              <a:rPr lang="en-US" dirty="0">
                <a:latin typeface="Cambria" panose="02040503050406030204" pitchFamily="18" charset="0"/>
                <a:ea typeface="Cambria" panose="02040503050406030204" pitchFamily="18" charset="0"/>
              </a:rPr>
              <a:t>For the most part there is not a huge implication of correlation between pitch selection and success at Coors.</a:t>
            </a:r>
          </a:p>
        </p:txBody>
      </p:sp>
      <p:sp>
        <p:nvSpPr>
          <p:cNvPr id="4" name="Content Placeholder 3">
            <a:extLst>
              <a:ext uri="{FF2B5EF4-FFF2-40B4-BE49-F238E27FC236}">
                <a16:creationId xmlns:a16="http://schemas.microsoft.com/office/drawing/2014/main" id="{A05B858C-11B0-4400-BE94-4F1FA257B1F2}"/>
              </a:ext>
            </a:extLst>
          </p:cNvPr>
          <p:cNvSpPr>
            <a:spLocks noGrp="1"/>
          </p:cNvSpPr>
          <p:nvPr>
            <p:ph idx="1"/>
          </p:nvPr>
        </p:nvSpPr>
        <p:spPr>
          <a:xfrm>
            <a:off x="4953000" y="1191242"/>
            <a:ext cx="6780213" cy="4676158"/>
          </a:xfrm>
        </p:spPr>
        <p:txBody>
          <a:bodyPr/>
          <a:lstStyle/>
          <a:p>
            <a:pPr marL="365760" lvl="1" indent="0">
              <a:buNone/>
            </a:pPr>
            <a:endParaRPr lang="en-US" dirty="0">
              <a:latin typeface="Cambria" panose="02040503050406030204" pitchFamily="18" charset="0"/>
              <a:ea typeface="Cambria" panose="02040503050406030204" pitchFamily="18" charset="0"/>
            </a:endParaRPr>
          </a:p>
          <a:p>
            <a:pPr marL="365760" lvl="1" indent="0">
              <a:buNone/>
            </a:pPr>
            <a:endParaRPr lang="en-US" dirty="0">
              <a:latin typeface="Cambria" panose="02040503050406030204" pitchFamily="18" charset="0"/>
              <a:ea typeface="Cambria" panose="02040503050406030204" pitchFamily="18" charset="0"/>
            </a:endParaRP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5" name="Picture 4">
            <a:extLst>
              <a:ext uri="{FF2B5EF4-FFF2-40B4-BE49-F238E27FC236}">
                <a16:creationId xmlns:a16="http://schemas.microsoft.com/office/drawing/2014/main" id="{AD6DE152-817A-48CB-86CA-C4BE600439DE}"/>
              </a:ext>
            </a:extLst>
          </p:cNvPr>
          <p:cNvPicPr>
            <a:picLocks noChangeAspect="1"/>
          </p:cNvPicPr>
          <p:nvPr/>
        </p:nvPicPr>
        <p:blipFill>
          <a:blip r:embed="rId7"/>
          <a:stretch>
            <a:fillRect/>
          </a:stretch>
        </p:blipFill>
        <p:spPr>
          <a:xfrm>
            <a:off x="5410200" y="1161888"/>
            <a:ext cx="4660220" cy="4686624"/>
          </a:xfrm>
          <a:prstGeom prst="rect">
            <a:avLst/>
          </a:prstGeom>
        </p:spPr>
      </p:pic>
      <p:pic>
        <p:nvPicPr>
          <p:cNvPr id="7" name="Audio 6">
            <a:hlinkClick r:id="" action="ppaction://media"/>
            <a:extLst>
              <a:ext uri="{FF2B5EF4-FFF2-40B4-BE49-F238E27FC236}">
                <a16:creationId xmlns:a16="http://schemas.microsoft.com/office/drawing/2014/main" id="{1765926A-3852-4692-AC0F-D0559C7F46A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5341148"/>
      </p:ext>
    </p:extLst>
  </p:cSld>
  <p:clrMapOvr>
    <a:masterClrMapping/>
  </p:clrMapOvr>
  <mc:AlternateContent xmlns:mc="http://schemas.openxmlformats.org/markup-compatibility/2006">
    <mc:Choice xmlns:p14="http://schemas.microsoft.com/office/powerpoint/2010/main" Requires="p14">
      <p:transition spd="med" p14:dur="700" advTm="9839">
        <p:fade/>
      </p:transition>
    </mc:Choice>
    <mc:Fallback>
      <p:transition spd="med" advTm="98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760412" y="1191242"/>
            <a:ext cx="3200400" cy="590699"/>
          </a:xfrm>
        </p:spPr>
        <p:txBody>
          <a:bodyPr/>
          <a:lstStyle/>
          <a:p>
            <a:r>
              <a:rPr lang="en-US" dirty="0">
                <a:latin typeface="Cambria" panose="02040503050406030204" pitchFamily="18" charset="0"/>
                <a:ea typeface="Cambria" panose="02040503050406030204" pitchFamily="18" charset="0"/>
              </a:rPr>
              <a:t>Pitch Outcomes</a:t>
            </a:r>
          </a:p>
        </p:txBody>
      </p:sp>
      <p:sp>
        <p:nvSpPr>
          <p:cNvPr id="2" name="Text Placeholder 1">
            <a:extLst>
              <a:ext uri="{FF2B5EF4-FFF2-40B4-BE49-F238E27FC236}">
                <a16:creationId xmlns:a16="http://schemas.microsoft.com/office/drawing/2014/main" id="{C728C128-38D0-4647-8A68-9AE9D2A41B15}"/>
              </a:ext>
            </a:extLst>
          </p:cNvPr>
          <p:cNvSpPr>
            <a:spLocks noGrp="1"/>
          </p:cNvSpPr>
          <p:nvPr>
            <p:ph type="body" sz="half" idx="2"/>
          </p:nvPr>
        </p:nvSpPr>
        <p:spPr>
          <a:xfrm>
            <a:off x="760412" y="1781941"/>
            <a:ext cx="3200400" cy="3247513"/>
          </a:xfrm>
        </p:spPr>
        <p:txBody>
          <a:bodyPr/>
          <a:lstStyle/>
          <a:p>
            <a:r>
              <a:rPr lang="en-US" dirty="0">
                <a:latin typeface="Cambria" panose="02040503050406030204" pitchFamily="18" charset="0"/>
                <a:ea typeface="Cambria" panose="02040503050406030204" pitchFamily="18" charset="0"/>
              </a:rPr>
              <a:t>The correlation between pitch outcomes and success at Coors generally follows that of the pattern for career success. Inquisitively it makes sense miss bats and you will give up less run.</a:t>
            </a:r>
          </a:p>
        </p:txBody>
      </p:sp>
      <p:sp>
        <p:nvSpPr>
          <p:cNvPr id="4" name="Content Placeholder 3">
            <a:extLst>
              <a:ext uri="{FF2B5EF4-FFF2-40B4-BE49-F238E27FC236}">
                <a16:creationId xmlns:a16="http://schemas.microsoft.com/office/drawing/2014/main" id="{A05B858C-11B0-4400-BE94-4F1FA257B1F2}"/>
              </a:ext>
            </a:extLst>
          </p:cNvPr>
          <p:cNvSpPr>
            <a:spLocks noGrp="1"/>
          </p:cNvSpPr>
          <p:nvPr>
            <p:ph idx="1"/>
          </p:nvPr>
        </p:nvSpPr>
        <p:spPr>
          <a:xfrm>
            <a:off x="4953000" y="1191242"/>
            <a:ext cx="6780213" cy="4676158"/>
          </a:xfrm>
        </p:spPr>
        <p:txBody>
          <a:bodyPr/>
          <a:lstStyle/>
          <a:p>
            <a:pPr marL="365760" lvl="1" indent="0">
              <a:buNone/>
            </a:pPr>
            <a:endParaRPr lang="en-US" dirty="0">
              <a:latin typeface="Cambria" panose="02040503050406030204" pitchFamily="18" charset="0"/>
              <a:ea typeface="Cambria" panose="02040503050406030204" pitchFamily="18" charset="0"/>
            </a:endParaRPr>
          </a:p>
          <a:p>
            <a:pPr marL="365760" lvl="1" indent="0">
              <a:buNone/>
            </a:pPr>
            <a:endParaRPr lang="en-US" dirty="0">
              <a:latin typeface="Cambria" panose="02040503050406030204" pitchFamily="18" charset="0"/>
              <a:ea typeface="Cambria" panose="02040503050406030204" pitchFamily="18" charset="0"/>
            </a:endParaRP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7" name="Picture 6">
            <a:extLst>
              <a:ext uri="{FF2B5EF4-FFF2-40B4-BE49-F238E27FC236}">
                <a16:creationId xmlns:a16="http://schemas.microsoft.com/office/drawing/2014/main" id="{F363CB23-BA72-4504-9131-C933DF74114C}"/>
              </a:ext>
            </a:extLst>
          </p:cNvPr>
          <p:cNvPicPr>
            <a:picLocks noChangeAspect="1"/>
          </p:cNvPicPr>
          <p:nvPr/>
        </p:nvPicPr>
        <p:blipFill>
          <a:blip r:embed="rId7"/>
          <a:stretch>
            <a:fillRect/>
          </a:stretch>
        </p:blipFill>
        <p:spPr>
          <a:xfrm>
            <a:off x="5727526" y="1172029"/>
            <a:ext cx="4148254" cy="4724400"/>
          </a:xfrm>
          <a:prstGeom prst="rect">
            <a:avLst/>
          </a:prstGeom>
        </p:spPr>
      </p:pic>
      <p:pic>
        <p:nvPicPr>
          <p:cNvPr id="6" name="Audio 5">
            <a:hlinkClick r:id="" action="ppaction://media"/>
            <a:extLst>
              <a:ext uri="{FF2B5EF4-FFF2-40B4-BE49-F238E27FC236}">
                <a16:creationId xmlns:a16="http://schemas.microsoft.com/office/drawing/2014/main" id="{0D86647D-A309-4106-A484-57447B11410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86799811"/>
      </p:ext>
    </p:extLst>
  </p:cSld>
  <p:clrMapOvr>
    <a:masterClrMapping/>
  </p:clrMapOvr>
  <mc:AlternateContent xmlns:mc="http://schemas.openxmlformats.org/markup-compatibility/2006">
    <mc:Choice xmlns:p14="http://schemas.microsoft.com/office/powerpoint/2010/main" Requires="p14">
      <p:transition spd="med" p14:dur="700" advTm="15470">
        <p:fade/>
      </p:transition>
    </mc:Choice>
    <mc:Fallback>
      <p:transition spd="med" advTm="154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1120" y="685800"/>
            <a:ext cx="9509760" cy="1014984"/>
          </a:xfrm>
        </p:spPr>
        <p:txBody>
          <a:bodyPr/>
          <a:lstStyle/>
          <a:p>
            <a:r>
              <a:rPr lang="en-US" dirty="0">
                <a:latin typeface="Cambria" panose="02040503050406030204" pitchFamily="18" charset="0"/>
                <a:ea typeface="Cambria" panose="02040503050406030204" pitchFamily="18" charset="0"/>
              </a:rPr>
              <a:t>Why Coors?</a:t>
            </a:r>
          </a:p>
        </p:txBody>
      </p:sp>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577141"/>
            <a:ext cx="12192000" cy="1252151"/>
          </a:xfrm>
          <a:prstGeom prst="rect">
            <a:avLst/>
          </a:prstGeom>
        </p:spPr>
      </p:pic>
      <p:sp>
        <p:nvSpPr>
          <p:cNvPr id="11" name="Content Placeholder 2">
            <a:extLst>
              <a:ext uri="{FF2B5EF4-FFF2-40B4-BE49-F238E27FC236}">
                <a16:creationId xmlns:a16="http://schemas.microsoft.com/office/drawing/2014/main" id="{D273948F-BF5C-4452-AAF8-5D770492CCF3}"/>
              </a:ext>
            </a:extLst>
          </p:cNvPr>
          <p:cNvSpPr>
            <a:spLocks noGrp="1"/>
          </p:cNvSpPr>
          <p:nvPr>
            <p:ph idx="1"/>
          </p:nvPr>
        </p:nvSpPr>
        <p:spPr>
          <a:xfrm>
            <a:off x="1143000" y="1785258"/>
            <a:ext cx="9509760" cy="3791884"/>
          </a:xfrm>
        </p:spPr>
        <p:txBody>
          <a:bodyPr>
            <a:normAutofit/>
          </a:bodyPr>
          <a:lstStyle/>
          <a:p>
            <a:r>
              <a:rPr lang="en-US" dirty="0">
                <a:latin typeface="Cambria" panose="02040503050406030204" pitchFamily="18" charset="0"/>
                <a:ea typeface="Cambria" panose="02040503050406030204" pitchFamily="18" charset="0"/>
              </a:rPr>
              <a:t>Since its inception in 1995, Coors has been feared by pitchers and praised by hitters</a:t>
            </a:r>
          </a:p>
          <a:p>
            <a:r>
              <a:rPr lang="en-US" dirty="0">
                <a:latin typeface="Cambria" panose="02040503050406030204" pitchFamily="18" charset="0"/>
                <a:ea typeface="Cambria" panose="02040503050406030204" pitchFamily="18" charset="0"/>
              </a:rPr>
              <a:t>3</a:t>
            </a:r>
            <a:r>
              <a:rPr lang="en-US" baseline="30000" dirty="0">
                <a:latin typeface="Cambria" panose="02040503050406030204" pitchFamily="18" charset="0"/>
                <a:ea typeface="Cambria" panose="02040503050406030204" pitchFamily="18" charset="0"/>
              </a:rPr>
              <a:t>rd</a:t>
            </a:r>
            <a:r>
              <a:rPr lang="en-US" dirty="0">
                <a:latin typeface="Cambria" panose="02040503050406030204" pitchFamily="18" charset="0"/>
                <a:ea typeface="Cambria" panose="02040503050406030204" pitchFamily="18" charset="0"/>
              </a:rPr>
              <a:t> most run per game by stadium since 2010</a:t>
            </a:r>
          </a:p>
          <a:p>
            <a:r>
              <a:rPr lang="en-US" dirty="0">
                <a:latin typeface="Cambria" panose="02040503050406030204" pitchFamily="18" charset="0"/>
                <a:ea typeface="Cambria" panose="02040503050406030204" pitchFamily="18" charset="0"/>
              </a:rPr>
              <a:t>Typically O/U totals for MLB hover in the 6-8 range, Coors consistently in the 11 plus range with O/U maxing at 14 ½ this year</a:t>
            </a:r>
          </a:p>
          <a:p>
            <a:r>
              <a:rPr lang="en-US" dirty="0">
                <a:latin typeface="Cambria" panose="02040503050406030204" pitchFamily="18" charset="0"/>
                <a:ea typeface="Cambria" panose="02040503050406030204" pitchFamily="18" charset="0"/>
              </a:rPr>
              <a:t>Currently run totals this season are averaging 12.83 runs per game</a:t>
            </a:r>
          </a:p>
        </p:txBody>
      </p:sp>
      <p:pic>
        <p:nvPicPr>
          <p:cNvPr id="7" name="Audio 6">
            <a:hlinkClick r:id="" action="ppaction://media"/>
            <a:extLst>
              <a:ext uri="{FF2B5EF4-FFF2-40B4-BE49-F238E27FC236}">
                <a16:creationId xmlns:a16="http://schemas.microsoft.com/office/drawing/2014/main" id="{74198095-A568-498C-904B-0BE4EE8BF0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0144540"/>
      </p:ext>
    </p:extLst>
  </p:cSld>
  <p:clrMapOvr>
    <a:masterClrMapping/>
  </p:clrMapOvr>
  <mc:AlternateContent xmlns:mc="http://schemas.openxmlformats.org/markup-compatibility/2006">
    <mc:Choice xmlns:p14="http://schemas.microsoft.com/office/powerpoint/2010/main" Requires="p14">
      <p:transition spd="med" p14:dur="700" advTm="25937">
        <p:fade/>
      </p:transition>
    </mc:Choice>
    <mc:Fallback>
      <p:transition spd="med" advTm="259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760412" y="1191242"/>
            <a:ext cx="3200400" cy="590699"/>
          </a:xfrm>
        </p:spPr>
        <p:txBody>
          <a:bodyPr>
            <a:normAutofit fontScale="90000"/>
          </a:bodyPr>
          <a:lstStyle/>
          <a:p>
            <a:r>
              <a:rPr lang="en-US" dirty="0">
                <a:latin typeface="Cambria" panose="02040503050406030204" pitchFamily="18" charset="0"/>
                <a:ea typeface="Cambria" panose="02040503050406030204" pitchFamily="18" charset="0"/>
              </a:rPr>
              <a:t>Career Numbers</a:t>
            </a:r>
          </a:p>
        </p:txBody>
      </p:sp>
      <p:sp>
        <p:nvSpPr>
          <p:cNvPr id="2" name="Text Placeholder 1">
            <a:extLst>
              <a:ext uri="{FF2B5EF4-FFF2-40B4-BE49-F238E27FC236}">
                <a16:creationId xmlns:a16="http://schemas.microsoft.com/office/drawing/2014/main" id="{C728C128-38D0-4647-8A68-9AE9D2A41B15}"/>
              </a:ext>
            </a:extLst>
          </p:cNvPr>
          <p:cNvSpPr>
            <a:spLocks noGrp="1"/>
          </p:cNvSpPr>
          <p:nvPr>
            <p:ph type="body" sz="half" idx="2"/>
          </p:nvPr>
        </p:nvSpPr>
        <p:spPr>
          <a:xfrm>
            <a:off x="760412" y="1781941"/>
            <a:ext cx="3200400" cy="3247513"/>
          </a:xfrm>
        </p:spPr>
        <p:txBody>
          <a:bodyPr/>
          <a:lstStyle/>
          <a:p>
            <a:r>
              <a:rPr lang="en-US" dirty="0">
                <a:latin typeface="Cambria" panose="02040503050406030204" pitchFamily="18" charset="0"/>
                <a:ea typeface="Cambria" panose="02040503050406030204" pitchFamily="18" charset="0"/>
              </a:rPr>
              <a:t>Looking at the career numbers it seems the same quality of stats that make a pitcher have a successful career translates to success at Coors.</a:t>
            </a:r>
          </a:p>
          <a:p>
            <a:r>
              <a:rPr lang="en-US" dirty="0">
                <a:latin typeface="Cambria" panose="02040503050406030204" pitchFamily="18" charset="0"/>
                <a:ea typeface="Cambria" panose="02040503050406030204" pitchFamily="18" charset="0"/>
              </a:rPr>
              <a:t>One oddity of note is the lack of correlation between career walks and Coors ERA, I would have thought there would be more correlation here.</a:t>
            </a:r>
          </a:p>
        </p:txBody>
      </p:sp>
      <p:sp>
        <p:nvSpPr>
          <p:cNvPr id="4" name="Content Placeholder 3">
            <a:extLst>
              <a:ext uri="{FF2B5EF4-FFF2-40B4-BE49-F238E27FC236}">
                <a16:creationId xmlns:a16="http://schemas.microsoft.com/office/drawing/2014/main" id="{A05B858C-11B0-4400-BE94-4F1FA257B1F2}"/>
              </a:ext>
            </a:extLst>
          </p:cNvPr>
          <p:cNvSpPr>
            <a:spLocks noGrp="1"/>
          </p:cNvSpPr>
          <p:nvPr>
            <p:ph idx="1"/>
          </p:nvPr>
        </p:nvSpPr>
        <p:spPr>
          <a:xfrm>
            <a:off x="4953000" y="1191242"/>
            <a:ext cx="6780213" cy="4676158"/>
          </a:xfrm>
        </p:spPr>
        <p:txBody>
          <a:bodyPr/>
          <a:lstStyle/>
          <a:p>
            <a:pPr marL="365760" lvl="1" indent="0">
              <a:buNone/>
            </a:pPr>
            <a:endParaRPr lang="en-US" dirty="0">
              <a:latin typeface="Cambria" panose="02040503050406030204" pitchFamily="18" charset="0"/>
              <a:ea typeface="Cambria" panose="02040503050406030204" pitchFamily="18" charset="0"/>
            </a:endParaRPr>
          </a:p>
          <a:p>
            <a:pPr marL="365760" lvl="1" indent="0">
              <a:buNone/>
            </a:pPr>
            <a:endParaRPr lang="en-US" dirty="0">
              <a:latin typeface="Cambria" panose="02040503050406030204" pitchFamily="18" charset="0"/>
              <a:ea typeface="Cambria" panose="02040503050406030204" pitchFamily="18" charset="0"/>
            </a:endParaRP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5" name="Picture 4">
            <a:extLst>
              <a:ext uri="{FF2B5EF4-FFF2-40B4-BE49-F238E27FC236}">
                <a16:creationId xmlns:a16="http://schemas.microsoft.com/office/drawing/2014/main" id="{D259C8E7-D676-4C3F-A7BC-A685DB8326AB}"/>
              </a:ext>
            </a:extLst>
          </p:cNvPr>
          <p:cNvPicPr>
            <a:picLocks noChangeAspect="1"/>
          </p:cNvPicPr>
          <p:nvPr/>
        </p:nvPicPr>
        <p:blipFill>
          <a:blip r:embed="rId7"/>
          <a:stretch>
            <a:fillRect/>
          </a:stretch>
        </p:blipFill>
        <p:spPr>
          <a:xfrm>
            <a:off x="5181599" y="1143000"/>
            <a:ext cx="4902421" cy="4724400"/>
          </a:xfrm>
          <a:prstGeom prst="rect">
            <a:avLst/>
          </a:prstGeom>
        </p:spPr>
      </p:pic>
      <p:pic>
        <p:nvPicPr>
          <p:cNvPr id="7" name="Audio 6">
            <a:hlinkClick r:id="" action="ppaction://media"/>
            <a:extLst>
              <a:ext uri="{FF2B5EF4-FFF2-40B4-BE49-F238E27FC236}">
                <a16:creationId xmlns:a16="http://schemas.microsoft.com/office/drawing/2014/main" id="{BC00EAAD-A31B-424D-9A2B-A67A67CC20A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31722803"/>
      </p:ext>
    </p:extLst>
  </p:cSld>
  <p:clrMapOvr>
    <a:masterClrMapping/>
  </p:clrMapOvr>
  <mc:AlternateContent xmlns:mc="http://schemas.openxmlformats.org/markup-compatibility/2006">
    <mc:Choice xmlns:p14="http://schemas.microsoft.com/office/powerpoint/2010/main" Requires="p14">
      <p:transition spd="med" p14:dur="700" advTm="4928">
        <p:fade/>
      </p:transition>
    </mc:Choice>
    <mc:Fallback>
      <p:transition spd="med" advTm="49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Career Pitch Descriptions</a:t>
            </a:r>
          </a:p>
        </p:txBody>
      </p:sp>
      <p:sp>
        <p:nvSpPr>
          <p:cNvPr id="4" name="Content Placeholder 3">
            <a:extLst>
              <a:ext uri="{FF2B5EF4-FFF2-40B4-BE49-F238E27FC236}">
                <a16:creationId xmlns:a16="http://schemas.microsoft.com/office/drawing/2014/main" id="{A05B858C-11B0-4400-BE94-4F1FA257B1F2}"/>
              </a:ext>
            </a:extLst>
          </p:cNvPr>
          <p:cNvSpPr>
            <a:spLocks noGrp="1"/>
          </p:cNvSpPr>
          <p:nvPr>
            <p:ph idx="1"/>
          </p:nvPr>
        </p:nvSpPr>
        <p:spPr>
          <a:xfrm>
            <a:off x="1333863" y="1610360"/>
            <a:ext cx="9509760" cy="4127627"/>
          </a:xfrm>
        </p:spPr>
        <p:txBody>
          <a:bodyPr>
            <a:normAutofit fontScale="92500" lnSpcReduction="20000"/>
          </a:bodyPr>
          <a:lstStyle/>
          <a:p>
            <a:pPr marL="365760" lvl="1" indent="0">
              <a:buNone/>
            </a:pPr>
            <a:endParaRPr lang="en-US" dirty="0">
              <a:latin typeface="Cambria" panose="02040503050406030204" pitchFamily="18" charset="0"/>
              <a:ea typeface="Cambria" panose="02040503050406030204" pitchFamily="18" charset="0"/>
            </a:endParaRPr>
          </a:p>
          <a:p>
            <a:pPr marL="365760" lvl="1" indent="0">
              <a:buNone/>
            </a:pPr>
            <a:r>
              <a:rPr lang="en-US" u="sng" dirty="0">
                <a:latin typeface="Cambria" panose="02040503050406030204" pitchFamily="18" charset="0"/>
                <a:ea typeface="Cambria" panose="02040503050406030204" pitchFamily="18" charset="0"/>
              </a:rPr>
              <a:t>Four-seamers</a:t>
            </a:r>
            <a:r>
              <a:rPr lang="en-US" dirty="0">
                <a:latin typeface="Cambria" panose="02040503050406030204" pitchFamily="18" charset="0"/>
                <a:ea typeface="Cambria" panose="02040503050406030204" pitchFamily="18" charset="0"/>
              </a:rPr>
              <a:t>- Pitchers who induce more whiffs from their four seam fastballs correlates with a low</a:t>
            </a:r>
          </a:p>
          <a:p>
            <a:pPr marL="365760" lvl="1" indent="0">
              <a:buNone/>
            </a:pPr>
            <a:r>
              <a:rPr lang="en-US" u="sng" dirty="0">
                <a:latin typeface="Cambria" panose="02040503050406030204" pitchFamily="18" charset="0"/>
                <a:ea typeface="Cambria" panose="02040503050406030204" pitchFamily="18" charset="0"/>
              </a:rPr>
              <a:t>Changeups</a:t>
            </a:r>
            <a:r>
              <a:rPr lang="en-US" dirty="0">
                <a:latin typeface="Cambria" panose="02040503050406030204" pitchFamily="18" charset="0"/>
                <a:ea typeface="Cambria" panose="02040503050406030204" pitchFamily="18" charset="0"/>
              </a:rPr>
              <a:t>- Changeups had very little correlation and their impact at Coors</a:t>
            </a:r>
          </a:p>
          <a:p>
            <a:pPr marL="365760" lvl="1" indent="0">
              <a:buNone/>
            </a:pPr>
            <a:r>
              <a:rPr lang="en-US" u="sng" dirty="0">
                <a:latin typeface="Cambria" panose="02040503050406030204" pitchFamily="18" charset="0"/>
                <a:ea typeface="Cambria" panose="02040503050406030204" pitchFamily="18" charset="0"/>
              </a:rPr>
              <a:t>Curveballs</a:t>
            </a:r>
            <a:r>
              <a:rPr lang="en-US" dirty="0">
                <a:latin typeface="Cambria" panose="02040503050406030204" pitchFamily="18" charset="0"/>
                <a:ea typeface="Cambria" panose="02040503050406030204" pitchFamily="18" charset="0"/>
              </a:rPr>
              <a:t>- Regardless of movement, release or velocity curveballs had little correlation wit ERA at Coors other than more thrown leading to a slightly higher ERA</a:t>
            </a:r>
            <a:endParaRPr lang="en-US" u="sng" dirty="0">
              <a:latin typeface="Cambria" panose="02040503050406030204" pitchFamily="18" charset="0"/>
              <a:ea typeface="Cambria" panose="02040503050406030204" pitchFamily="18" charset="0"/>
            </a:endParaRPr>
          </a:p>
          <a:p>
            <a:pPr marL="365760" lvl="1" indent="0">
              <a:buNone/>
            </a:pPr>
            <a:r>
              <a:rPr lang="en-US" u="sng" dirty="0">
                <a:latin typeface="Cambria" panose="02040503050406030204" pitchFamily="18" charset="0"/>
                <a:ea typeface="Cambria" panose="02040503050406030204" pitchFamily="18" charset="0"/>
              </a:rPr>
              <a:t>Cutters</a:t>
            </a:r>
            <a:r>
              <a:rPr lang="en-US" dirty="0">
                <a:latin typeface="Cambria" panose="02040503050406030204" pitchFamily="18" charset="0"/>
                <a:ea typeface="Cambria" panose="02040503050406030204" pitchFamily="18" charset="0"/>
              </a:rPr>
              <a:t>- In general no matter movement or velocity of the cutter, pitchers who feature a cutter have a higher ERA at Coors</a:t>
            </a:r>
            <a:endParaRPr lang="en-US" u="sng" dirty="0">
              <a:latin typeface="Cambria" panose="02040503050406030204" pitchFamily="18" charset="0"/>
              <a:ea typeface="Cambria" panose="02040503050406030204" pitchFamily="18" charset="0"/>
            </a:endParaRPr>
          </a:p>
          <a:p>
            <a:pPr marL="365760" lvl="1" indent="0">
              <a:buNone/>
            </a:pPr>
            <a:r>
              <a:rPr lang="en-US" u="sng" dirty="0">
                <a:latin typeface="Cambria" panose="02040503050406030204" pitchFamily="18" charset="0"/>
                <a:ea typeface="Cambria" panose="02040503050406030204" pitchFamily="18" charset="0"/>
              </a:rPr>
              <a:t>Sinkers</a:t>
            </a:r>
            <a:r>
              <a:rPr lang="en-US" dirty="0">
                <a:latin typeface="Cambria" panose="02040503050406030204" pitchFamily="18" charset="0"/>
                <a:ea typeface="Cambria" panose="02040503050406030204" pitchFamily="18" charset="0"/>
              </a:rPr>
              <a:t>- Even pitchers with plus velocity and downward movement on their sinkers while translating to career success do not fair as well at Coors</a:t>
            </a:r>
            <a:endParaRPr lang="en-US" u="sng" dirty="0">
              <a:latin typeface="Cambria" panose="02040503050406030204" pitchFamily="18" charset="0"/>
              <a:ea typeface="Cambria" panose="02040503050406030204" pitchFamily="18" charset="0"/>
            </a:endParaRPr>
          </a:p>
          <a:p>
            <a:pPr marL="365760" lvl="1" indent="0">
              <a:buNone/>
            </a:pPr>
            <a:r>
              <a:rPr lang="en-US" u="sng" dirty="0">
                <a:latin typeface="Cambria" panose="02040503050406030204" pitchFamily="18" charset="0"/>
                <a:ea typeface="Cambria" panose="02040503050406030204" pitchFamily="18" charset="0"/>
              </a:rPr>
              <a:t>Sliders</a:t>
            </a:r>
            <a:r>
              <a:rPr lang="en-US" dirty="0">
                <a:latin typeface="Cambria" panose="02040503050406030204" pitchFamily="18" charset="0"/>
                <a:ea typeface="Cambria" panose="02040503050406030204" pitchFamily="18" charset="0"/>
              </a:rPr>
              <a:t>- Pitchers with plus vertical movement and horizonal movement on their sliders lead to lower Coors ERAs</a:t>
            </a:r>
          </a:p>
          <a:p>
            <a:pPr marL="365760" lvl="1" indent="0">
              <a:buNone/>
            </a:pPr>
            <a:r>
              <a:rPr lang="en-US" u="sng" dirty="0">
                <a:latin typeface="Cambria" panose="02040503050406030204" pitchFamily="18" charset="0"/>
                <a:ea typeface="Cambria" panose="02040503050406030204" pitchFamily="18" charset="0"/>
              </a:rPr>
              <a:t>Slow Curves</a:t>
            </a:r>
            <a:r>
              <a:rPr lang="en-US" dirty="0">
                <a:latin typeface="Cambria" panose="02040503050406030204" pitchFamily="18" charset="0"/>
                <a:ea typeface="Cambria" panose="02040503050406030204" pitchFamily="18" charset="0"/>
              </a:rPr>
              <a:t>- this pitch has little no correlation with success at Coors</a:t>
            </a:r>
          </a:p>
          <a:p>
            <a:pPr marL="365760" lvl="1" indent="0">
              <a:buNone/>
            </a:pPr>
            <a:r>
              <a:rPr lang="en-US" u="sng" dirty="0">
                <a:latin typeface="Cambria" panose="02040503050406030204" pitchFamily="18" charset="0"/>
                <a:ea typeface="Cambria" panose="02040503050406030204" pitchFamily="18" charset="0"/>
              </a:rPr>
              <a:t>Splitter</a:t>
            </a:r>
            <a:r>
              <a:rPr lang="en-US" dirty="0">
                <a:latin typeface="Cambria" panose="02040503050406030204" pitchFamily="18" charset="0"/>
                <a:ea typeface="Cambria" panose="02040503050406030204" pitchFamily="18" charset="0"/>
              </a:rPr>
              <a:t> – Unanimously splitters seem to be the most successful pitch with pitchers throwing more splitters translating to lower ERAs at Coors</a:t>
            </a:r>
            <a:endParaRPr lang="en-US" u="sng" dirty="0">
              <a:latin typeface="Cambria" panose="02040503050406030204" pitchFamily="18" charset="0"/>
              <a:ea typeface="Cambria" panose="02040503050406030204" pitchFamily="18" charset="0"/>
            </a:endParaRPr>
          </a:p>
          <a:p>
            <a:pPr marL="365760" lvl="1" indent="0">
              <a:buNone/>
            </a:pPr>
            <a:endParaRPr lang="en-US" u="sng" dirty="0">
              <a:latin typeface="Cambria" panose="02040503050406030204" pitchFamily="18" charset="0"/>
              <a:ea typeface="Cambria" panose="02040503050406030204" pitchFamily="18" charset="0"/>
            </a:endParaRP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5" name="Audio 4">
            <a:hlinkClick r:id="" action="ppaction://media"/>
            <a:extLst>
              <a:ext uri="{FF2B5EF4-FFF2-40B4-BE49-F238E27FC236}">
                <a16:creationId xmlns:a16="http://schemas.microsoft.com/office/drawing/2014/main" id="{D4B04B9C-FF04-47D2-85D2-F651A04C3F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86283084"/>
      </p:ext>
    </p:extLst>
  </p:cSld>
  <p:clrMapOvr>
    <a:masterClrMapping/>
  </p:clrMapOvr>
  <mc:AlternateContent xmlns:mc="http://schemas.openxmlformats.org/markup-compatibility/2006">
    <mc:Choice xmlns:p14="http://schemas.microsoft.com/office/powerpoint/2010/main" Requires="p14">
      <p:transition spd="med" p14:dur="700" advTm="12977">
        <p:fade/>
      </p:transition>
    </mc:Choice>
    <mc:Fallback>
      <p:transition spd="med" advTm="129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Cluster Analysis (Data Prep)</a:t>
            </a:r>
          </a:p>
        </p:txBody>
      </p:sp>
      <p:sp>
        <p:nvSpPr>
          <p:cNvPr id="5" name="Content Placeholder 4">
            <a:extLst>
              <a:ext uri="{FF2B5EF4-FFF2-40B4-BE49-F238E27FC236}">
                <a16:creationId xmlns:a16="http://schemas.microsoft.com/office/drawing/2014/main" id="{8FE7D9B0-F6B5-44CC-9B65-73545C7CA1C9}"/>
              </a:ext>
            </a:extLst>
          </p:cNvPr>
          <p:cNvSpPr>
            <a:spLocks noGrp="1"/>
          </p:cNvSpPr>
          <p:nvPr>
            <p:ph sz="half" idx="1"/>
          </p:nvPr>
        </p:nvSpPr>
        <p:spPr/>
        <p:txBody>
          <a:bodyPr/>
          <a:lstStyle/>
          <a:p>
            <a:r>
              <a:rPr lang="en-US" dirty="0">
                <a:latin typeface="Cambria" panose="02040503050406030204" pitchFamily="18" charset="0"/>
                <a:ea typeface="Cambria" panose="02040503050406030204" pitchFamily="18" charset="0"/>
              </a:rPr>
              <a:t>I ran some different clusters and returned a single pitcher cluster for Josh </a:t>
            </a:r>
            <a:r>
              <a:rPr lang="en-US" dirty="0" err="1">
                <a:latin typeface="Cambria" panose="02040503050406030204" pitchFamily="18" charset="0"/>
                <a:ea typeface="Cambria" panose="02040503050406030204" pitchFamily="18" charset="0"/>
              </a:rPr>
              <a:t>Collmente</a:t>
            </a:r>
            <a:r>
              <a:rPr lang="en-US" dirty="0">
                <a:latin typeface="Cambria" panose="02040503050406030204" pitchFamily="18" charset="0"/>
                <a:ea typeface="Cambria" panose="02040503050406030204" pitchFamily="18" charset="0"/>
              </a:rPr>
              <a:t> so I removed him and reran my analysis</a:t>
            </a:r>
          </a:p>
          <a:p>
            <a:r>
              <a:rPr lang="en-US" dirty="0">
                <a:latin typeface="Cambria" panose="02040503050406030204" pitchFamily="18" charset="0"/>
                <a:ea typeface="Cambria" panose="02040503050406030204" pitchFamily="18" charset="0"/>
              </a:rPr>
              <a:t>Scaled my data so no factor would skew the distance vectors created in creation of the clusters</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14" name="Content Placeholder 13">
            <a:extLst>
              <a:ext uri="{FF2B5EF4-FFF2-40B4-BE49-F238E27FC236}">
                <a16:creationId xmlns:a16="http://schemas.microsoft.com/office/drawing/2014/main" id="{C18D1B4F-8317-4B7A-B867-A6D7B091AB54}"/>
              </a:ext>
            </a:extLst>
          </p:cNvPr>
          <p:cNvPicPr>
            <a:picLocks noGrp="1" noChangeAspect="1"/>
          </p:cNvPicPr>
          <p:nvPr>
            <p:ph sz="half" idx="2"/>
          </p:nvPr>
        </p:nvPicPr>
        <p:blipFill>
          <a:blip r:embed="rId7"/>
          <a:stretch>
            <a:fillRect/>
          </a:stretch>
        </p:blipFill>
        <p:spPr>
          <a:xfrm>
            <a:off x="6705600" y="1901952"/>
            <a:ext cx="4179442" cy="2289048"/>
          </a:xfrm>
          <a:prstGeom prst="rect">
            <a:avLst/>
          </a:prstGeom>
        </p:spPr>
      </p:pic>
      <p:pic>
        <p:nvPicPr>
          <p:cNvPr id="4" name="Audio 3">
            <a:hlinkClick r:id="" action="ppaction://media"/>
            <a:extLst>
              <a:ext uri="{FF2B5EF4-FFF2-40B4-BE49-F238E27FC236}">
                <a16:creationId xmlns:a16="http://schemas.microsoft.com/office/drawing/2014/main" id="{F134D1A8-6CAF-4924-9F00-A53ED461E0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18497639"/>
      </p:ext>
    </p:extLst>
  </p:cSld>
  <p:clrMapOvr>
    <a:masterClrMapping/>
  </p:clrMapOvr>
  <mc:AlternateContent xmlns:mc="http://schemas.openxmlformats.org/markup-compatibility/2006">
    <mc:Choice xmlns:p14="http://schemas.microsoft.com/office/powerpoint/2010/main" Requires="p14">
      <p:transition spd="med" p14:dur="700" advTm="31430">
        <p:fade/>
      </p:transition>
    </mc:Choice>
    <mc:Fallback>
      <p:transition spd="med" advTm="314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t>Cluster Analysis (Analysis Prep)</a:t>
            </a:r>
          </a:p>
        </p:txBody>
      </p:sp>
      <p:sp>
        <p:nvSpPr>
          <p:cNvPr id="5" name="Content Placeholder 4">
            <a:extLst>
              <a:ext uri="{FF2B5EF4-FFF2-40B4-BE49-F238E27FC236}">
                <a16:creationId xmlns:a16="http://schemas.microsoft.com/office/drawing/2014/main" id="{8FE7D9B0-F6B5-44CC-9B65-73545C7CA1C9}"/>
              </a:ext>
            </a:extLst>
          </p:cNvPr>
          <p:cNvSpPr>
            <a:spLocks noGrp="1"/>
          </p:cNvSpPr>
          <p:nvPr>
            <p:ph sz="half" idx="1"/>
          </p:nvPr>
        </p:nvSpPr>
        <p:spPr/>
        <p:txBody>
          <a:bodyPr/>
          <a:lstStyle/>
          <a:p>
            <a:r>
              <a:rPr lang="en-US" dirty="0"/>
              <a:t>Created a function so that I could run multiple simulations of how the data would look using a different number of color groupings to visualize my data</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pic>
        <p:nvPicPr>
          <p:cNvPr id="4" name="Picture 3">
            <a:extLst>
              <a:ext uri="{FF2B5EF4-FFF2-40B4-BE49-F238E27FC236}">
                <a16:creationId xmlns:a16="http://schemas.microsoft.com/office/drawing/2014/main" id="{F61B1732-4DBD-4186-9EA4-A018BBFB328F}"/>
              </a:ext>
            </a:extLst>
          </p:cNvPr>
          <p:cNvPicPr>
            <a:picLocks noChangeAspect="1"/>
          </p:cNvPicPr>
          <p:nvPr/>
        </p:nvPicPr>
        <p:blipFill>
          <a:blip r:embed="rId7"/>
          <a:stretch>
            <a:fillRect/>
          </a:stretch>
        </p:blipFill>
        <p:spPr>
          <a:xfrm>
            <a:off x="5791200" y="1852232"/>
            <a:ext cx="6209368" cy="3100768"/>
          </a:xfrm>
          <a:prstGeom prst="rect">
            <a:avLst/>
          </a:prstGeom>
        </p:spPr>
      </p:pic>
      <p:pic>
        <p:nvPicPr>
          <p:cNvPr id="6" name="Audio 5">
            <a:hlinkClick r:id="" action="ppaction://media"/>
            <a:extLst>
              <a:ext uri="{FF2B5EF4-FFF2-40B4-BE49-F238E27FC236}">
                <a16:creationId xmlns:a16="http://schemas.microsoft.com/office/drawing/2014/main" id="{B84D631F-3638-4E58-B0B1-18E9753099D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5796251"/>
      </p:ext>
    </p:extLst>
  </p:cSld>
  <p:clrMapOvr>
    <a:masterClrMapping/>
  </p:clrMapOvr>
  <mc:AlternateContent xmlns:mc="http://schemas.openxmlformats.org/markup-compatibility/2006">
    <mc:Choice xmlns:p14="http://schemas.microsoft.com/office/powerpoint/2010/main" Requires="p14">
      <p:transition spd="med" p14:dur="700" advTm="8920">
        <p:fade/>
      </p:transition>
    </mc:Choice>
    <mc:Fallback>
      <p:transition spd="med" advTm="89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A5A9B3B-01E3-4818-8C7A-8AA36A10DBBF}"/>
              </a:ext>
            </a:extLst>
          </p:cNvPr>
          <p:cNvPicPr>
            <a:picLocks noChangeAspect="1"/>
          </p:cNvPicPr>
          <p:nvPr/>
        </p:nvPicPr>
        <p:blipFill>
          <a:blip r:embed="rId5"/>
          <a:stretch>
            <a:fillRect/>
          </a:stretch>
        </p:blipFill>
        <p:spPr>
          <a:xfrm>
            <a:off x="4676112" y="2163350"/>
            <a:ext cx="3401164" cy="2152261"/>
          </a:xfrm>
          <a:prstGeom prst="rect">
            <a:avLst/>
          </a:prstGeom>
        </p:spPr>
      </p:pic>
      <p:pic>
        <p:nvPicPr>
          <p:cNvPr id="19" name="Picture 18">
            <a:extLst>
              <a:ext uri="{FF2B5EF4-FFF2-40B4-BE49-F238E27FC236}">
                <a16:creationId xmlns:a16="http://schemas.microsoft.com/office/drawing/2014/main" id="{98AD872C-C39B-4680-BA3D-2CEB73D2982F}"/>
              </a:ext>
            </a:extLst>
          </p:cNvPr>
          <p:cNvPicPr>
            <a:picLocks noChangeAspect="1"/>
          </p:cNvPicPr>
          <p:nvPr/>
        </p:nvPicPr>
        <p:blipFill>
          <a:blip r:embed="rId6"/>
          <a:stretch>
            <a:fillRect/>
          </a:stretch>
        </p:blipFill>
        <p:spPr>
          <a:xfrm>
            <a:off x="8802650" y="2168144"/>
            <a:ext cx="3363950" cy="2107193"/>
          </a:xfrm>
          <a:prstGeom prst="rect">
            <a:avLst/>
          </a:prstGeom>
        </p:spPr>
      </p:pic>
      <p:pic>
        <p:nvPicPr>
          <p:cNvPr id="18" name="Picture 17">
            <a:extLst>
              <a:ext uri="{FF2B5EF4-FFF2-40B4-BE49-F238E27FC236}">
                <a16:creationId xmlns:a16="http://schemas.microsoft.com/office/drawing/2014/main" id="{D67DD7C2-CA70-4223-B240-74057FDE5691}"/>
              </a:ext>
            </a:extLst>
          </p:cNvPr>
          <p:cNvPicPr>
            <a:picLocks noChangeAspect="1"/>
          </p:cNvPicPr>
          <p:nvPr/>
        </p:nvPicPr>
        <p:blipFill>
          <a:blip r:embed="rId7"/>
          <a:stretch>
            <a:fillRect/>
          </a:stretch>
        </p:blipFill>
        <p:spPr>
          <a:xfrm>
            <a:off x="504446" y="2187757"/>
            <a:ext cx="3409076" cy="2100106"/>
          </a:xfrm>
          <a:prstGeom prst="rect">
            <a:avLst/>
          </a:prstGeom>
        </p:spPr>
      </p:pic>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8"/>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9"/>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Cluster Analysis (Optimal number of K)</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sp>
        <p:nvSpPr>
          <p:cNvPr id="14" name="Rectangle 13">
            <a:extLst>
              <a:ext uri="{FF2B5EF4-FFF2-40B4-BE49-F238E27FC236}">
                <a16:creationId xmlns:a16="http://schemas.microsoft.com/office/drawing/2014/main" id="{55197225-4FCA-4FDF-9156-3B1705F36A79}"/>
              </a:ext>
            </a:extLst>
          </p:cNvPr>
          <p:cNvSpPr/>
          <p:nvPr/>
        </p:nvSpPr>
        <p:spPr>
          <a:xfrm>
            <a:off x="1518244" y="3220417"/>
            <a:ext cx="1143000" cy="1055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5" name="Rectangle 14">
            <a:extLst>
              <a:ext uri="{FF2B5EF4-FFF2-40B4-BE49-F238E27FC236}">
                <a16:creationId xmlns:a16="http://schemas.microsoft.com/office/drawing/2014/main" id="{3678D148-CD94-40F8-8926-B4F51B96FBD4}"/>
              </a:ext>
            </a:extLst>
          </p:cNvPr>
          <p:cNvSpPr/>
          <p:nvPr/>
        </p:nvSpPr>
        <p:spPr>
          <a:xfrm>
            <a:off x="6597283" y="2168144"/>
            <a:ext cx="283833" cy="2132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6" name="Rectangle 15">
            <a:extLst>
              <a:ext uri="{FF2B5EF4-FFF2-40B4-BE49-F238E27FC236}">
                <a16:creationId xmlns:a16="http://schemas.microsoft.com/office/drawing/2014/main" id="{86CE2781-FEEA-4B77-A3DB-9215FA53D625}"/>
              </a:ext>
            </a:extLst>
          </p:cNvPr>
          <p:cNvSpPr/>
          <p:nvPr/>
        </p:nvSpPr>
        <p:spPr>
          <a:xfrm>
            <a:off x="9677400" y="2168144"/>
            <a:ext cx="283833" cy="2132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56CA12E2-974E-4E31-9BF5-111EF728606D}"/>
              </a:ext>
            </a:extLst>
          </p:cNvPr>
          <p:cNvSpPr txBox="1"/>
          <p:nvPr/>
        </p:nvSpPr>
        <p:spPr>
          <a:xfrm>
            <a:off x="734460" y="4708070"/>
            <a:ext cx="7342815" cy="923330"/>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Initially I test how many clusters should be used visually showing the data points, then I perform both the Elbow Method and Silhouette to test for the optimal number of clusters which turns out to be 6.</a:t>
            </a:r>
          </a:p>
        </p:txBody>
      </p:sp>
      <p:pic>
        <p:nvPicPr>
          <p:cNvPr id="4" name="Audio 3">
            <a:hlinkClick r:id="" action="ppaction://media"/>
            <a:extLst>
              <a:ext uri="{FF2B5EF4-FFF2-40B4-BE49-F238E27FC236}">
                <a16:creationId xmlns:a16="http://schemas.microsoft.com/office/drawing/2014/main" id="{1868DE01-4F93-4D11-BA1D-B3AB7090CD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82074035"/>
      </p:ext>
    </p:extLst>
  </p:cSld>
  <p:clrMapOvr>
    <a:masterClrMapping/>
  </p:clrMapOvr>
  <mc:AlternateContent xmlns:mc="http://schemas.openxmlformats.org/markup-compatibility/2006">
    <mc:Choice xmlns:p14="http://schemas.microsoft.com/office/powerpoint/2010/main" Requires="p14">
      <p:transition spd="med" p14:dur="700" advTm="15783">
        <p:fade/>
      </p:transition>
    </mc:Choice>
    <mc:Fallback>
      <p:transition spd="med" advTm="157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rot="10800000" flipV="1">
            <a:off x="-7257" y="6390640"/>
            <a:ext cx="12192000" cy="467360"/>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Cluster Analysis Graphic Results</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2" name="Picture 1">
            <a:extLst>
              <a:ext uri="{FF2B5EF4-FFF2-40B4-BE49-F238E27FC236}">
                <a16:creationId xmlns:a16="http://schemas.microsoft.com/office/drawing/2014/main" id="{8AC4B11C-5847-4366-A694-AD08A51AFCA6}"/>
              </a:ext>
            </a:extLst>
          </p:cNvPr>
          <p:cNvPicPr>
            <a:picLocks noChangeAspect="1"/>
          </p:cNvPicPr>
          <p:nvPr/>
        </p:nvPicPr>
        <p:blipFill>
          <a:blip r:embed="rId7"/>
          <a:stretch>
            <a:fillRect/>
          </a:stretch>
        </p:blipFill>
        <p:spPr>
          <a:xfrm>
            <a:off x="4724400" y="1786480"/>
            <a:ext cx="7098897" cy="4507396"/>
          </a:xfrm>
          <a:prstGeom prst="rect">
            <a:avLst/>
          </a:prstGeom>
        </p:spPr>
      </p:pic>
      <p:sp>
        <p:nvSpPr>
          <p:cNvPr id="7" name="Content Placeholder 4">
            <a:extLst>
              <a:ext uri="{FF2B5EF4-FFF2-40B4-BE49-F238E27FC236}">
                <a16:creationId xmlns:a16="http://schemas.microsoft.com/office/drawing/2014/main" id="{310F8008-6B04-46AF-937B-EF72A5D107D5}"/>
              </a:ext>
            </a:extLst>
          </p:cNvPr>
          <p:cNvSpPr>
            <a:spLocks noGrp="1"/>
          </p:cNvSpPr>
          <p:nvPr>
            <p:ph sz="half" idx="1"/>
          </p:nvPr>
        </p:nvSpPr>
        <p:spPr>
          <a:xfrm>
            <a:off x="1341120" y="1901952"/>
            <a:ext cx="3383280" cy="3660648"/>
          </a:xfrm>
        </p:spPr>
        <p:txBody>
          <a:bodyPr/>
          <a:lstStyle/>
          <a:p>
            <a:r>
              <a:rPr lang="en-US" dirty="0">
                <a:latin typeface="Cambria" panose="02040503050406030204" pitchFamily="18" charset="0"/>
                <a:ea typeface="Cambria" panose="02040503050406030204" pitchFamily="18" charset="0"/>
              </a:rPr>
              <a:t>Clear distinction between 1,3, and 6 with 4 having little overlap</a:t>
            </a:r>
          </a:p>
          <a:p>
            <a:r>
              <a:rPr lang="en-US" dirty="0">
                <a:latin typeface="Cambria" panose="02040503050406030204" pitchFamily="18" charset="0"/>
                <a:ea typeface="Cambria" panose="02040503050406030204" pitchFamily="18" charset="0"/>
              </a:rPr>
              <a:t>2 and 5 have a lot of overlap with little distinction between the two</a:t>
            </a:r>
          </a:p>
        </p:txBody>
      </p:sp>
      <p:pic>
        <p:nvPicPr>
          <p:cNvPr id="5" name="Audio 4">
            <a:hlinkClick r:id="" action="ppaction://media"/>
            <a:extLst>
              <a:ext uri="{FF2B5EF4-FFF2-40B4-BE49-F238E27FC236}">
                <a16:creationId xmlns:a16="http://schemas.microsoft.com/office/drawing/2014/main" id="{77F18ADF-DC56-4DC8-BD1F-E6C7E54A192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31148141"/>
      </p:ext>
    </p:extLst>
  </p:cSld>
  <p:clrMapOvr>
    <a:masterClrMapping/>
  </p:clrMapOvr>
  <mc:AlternateContent xmlns:mc="http://schemas.openxmlformats.org/markup-compatibility/2006">
    <mc:Choice xmlns:p14="http://schemas.microsoft.com/office/powerpoint/2010/main" Requires="p14">
      <p:transition spd="med" p14:dur="700" advTm="16544">
        <p:fade/>
      </p:transition>
    </mc:Choice>
    <mc:Fallback>
      <p:transition spd="med" advTm="165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rot="10800000" flipV="1">
            <a:off x="3312" y="6476757"/>
            <a:ext cx="12264887" cy="375445"/>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Cluster Analysis Graphic Results</a:t>
            </a:r>
          </a:p>
        </p:txBody>
      </p:sp>
      <p:sp>
        <p:nvSpPr>
          <p:cNvPr id="5" name="Content Placeholder 4">
            <a:extLst>
              <a:ext uri="{FF2B5EF4-FFF2-40B4-BE49-F238E27FC236}">
                <a16:creationId xmlns:a16="http://schemas.microsoft.com/office/drawing/2014/main" id="{3776A189-31EB-468C-B206-A69B0432A1F5}"/>
              </a:ext>
            </a:extLst>
          </p:cNvPr>
          <p:cNvSpPr>
            <a:spLocks noGrp="1"/>
          </p:cNvSpPr>
          <p:nvPr>
            <p:ph sz="half" idx="1"/>
          </p:nvPr>
        </p:nvSpPr>
        <p:spPr/>
        <p:txBody>
          <a:bodyPr/>
          <a:lstStyle/>
          <a:p>
            <a:r>
              <a:rPr lang="en-US" dirty="0">
                <a:latin typeface="Cambria" panose="02040503050406030204" pitchFamily="18" charset="0"/>
                <a:ea typeface="Cambria" panose="02040503050406030204" pitchFamily="18" charset="0"/>
              </a:rPr>
              <a:t>From the chart you can see that profiles 1,3, and 4 find more success at Coors Field even with 1 and 4 having below average career ERAs</a:t>
            </a:r>
          </a:p>
          <a:p>
            <a:r>
              <a:rPr lang="en-US" dirty="0">
                <a:latin typeface="Cambria" panose="02040503050406030204" pitchFamily="18" charset="0"/>
                <a:ea typeface="Cambria" panose="02040503050406030204" pitchFamily="18" charset="0"/>
              </a:rPr>
              <a:t>What allows profiles 1 and 4 to pitch better at Coors while career wise they are below profiles 2,5, and 6</a:t>
            </a:r>
          </a:p>
        </p:txBody>
      </p:sp>
      <p:pic>
        <p:nvPicPr>
          <p:cNvPr id="7" name="Content Placeholder 6">
            <a:extLst>
              <a:ext uri="{FF2B5EF4-FFF2-40B4-BE49-F238E27FC236}">
                <a16:creationId xmlns:a16="http://schemas.microsoft.com/office/drawing/2014/main" id="{C9B5A893-EFB2-4EFA-8398-C5AD2E68D29B}"/>
              </a:ext>
            </a:extLst>
          </p:cNvPr>
          <p:cNvPicPr>
            <a:picLocks noGrp="1" noChangeAspect="1"/>
          </p:cNvPicPr>
          <p:nvPr>
            <p:ph sz="half" idx="2"/>
          </p:nvPr>
        </p:nvPicPr>
        <p:blipFill>
          <a:blip r:embed="rId7"/>
          <a:stretch>
            <a:fillRect/>
          </a:stretch>
        </p:blipFill>
        <p:spPr>
          <a:xfrm>
            <a:off x="7010400" y="1700784"/>
            <a:ext cx="4284305" cy="4405912"/>
          </a:xfrm>
          <a:prstGeom prst="rect">
            <a:avLst/>
          </a:prstGeom>
        </p:spPr>
      </p:pic>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3" name="Audio 2">
            <a:hlinkClick r:id="" action="ppaction://media"/>
            <a:extLst>
              <a:ext uri="{FF2B5EF4-FFF2-40B4-BE49-F238E27FC236}">
                <a16:creationId xmlns:a16="http://schemas.microsoft.com/office/drawing/2014/main" id="{16A1EFBD-CB6B-44F5-A117-35666944B68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91812498"/>
      </p:ext>
    </p:extLst>
  </p:cSld>
  <p:clrMapOvr>
    <a:masterClrMapping/>
  </p:clrMapOvr>
  <mc:AlternateContent xmlns:mc="http://schemas.openxmlformats.org/markup-compatibility/2006">
    <mc:Choice xmlns:p14="http://schemas.microsoft.com/office/powerpoint/2010/main" Requires="p14">
      <p:transition spd="med" p14:dur="700" advTm="41418">
        <p:fade/>
      </p:transition>
    </mc:Choice>
    <mc:Fallback>
      <p:transition spd="med" advTm="414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rot="10800000" flipV="1">
            <a:off x="0" y="6393869"/>
            <a:ext cx="12192000" cy="493629"/>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Cluster Analysis Graphic Results</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pic>
        <p:nvPicPr>
          <p:cNvPr id="7" name="Picture 6">
            <a:extLst>
              <a:ext uri="{FF2B5EF4-FFF2-40B4-BE49-F238E27FC236}">
                <a16:creationId xmlns:a16="http://schemas.microsoft.com/office/drawing/2014/main" id="{385DC714-4A9B-42F5-86F2-F8992CE883C1}"/>
              </a:ext>
            </a:extLst>
          </p:cNvPr>
          <p:cNvPicPr>
            <a:picLocks noChangeAspect="1"/>
          </p:cNvPicPr>
          <p:nvPr/>
        </p:nvPicPr>
        <p:blipFill>
          <a:blip r:embed="rId7"/>
          <a:stretch>
            <a:fillRect/>
          </a:stretch>
        </p:blipFill>
        <p:spPr>
          <a:xfrm>
            <a:off x="5087413" y="1905000"/>
            <a:ext cx="6752161" cy="4162291"/>
          </a:xfrm>
          <a:prstGeom prst="rect">
            <a:avLst/>
          </a:prstGeom>
        </p:spPr>
      </p:pic>
      <p:pic>
        <p:nvPicPr>
          <p:cNvPr id="2" name="Picture 1">
            <a:extLst>
              <a:ext uri="{FF2B5EF4-FFF2-40B4-BE49-F238E27FC236}">
                <a16:creationId xmlns:a16="http://schemas.microsoft.com/office/drawing/2014/main" id="{0B604379-498E-42B4-A02D-9CEE496E18FF}"/>
              </a:ext>
            </a:extLst>
          </p:cNvPr>
          <p:cNvPicPr>
            <a:picLocks noChangeAspect="1"/>
          </p:cNvPicPr>
          <p:nvPr/>
        </p:nvPicPr>
        <p:blipFill>
          <a:blip r:embed="rId8"/>
          <a:stretch>
            <a:fillRect/>
          </a:stretch>
        </p:blipFill>
        <p:spPr>
          <a:xfrm>
            <a:off x="10325100" y="1209675"/>
            <a:ext cx="1514475" cy="695325"/>
          </a:xfrm>
          <a:prstGeom prst="rect">
            <a:avLst/>
          </a:prstGeom>
        </p:spPr>
      </p:pic>
      <p:sp>
        <p:nvSpPr>
          <p:cNvPr id="11" name="Content Placeholder 4">
            <a:extLst>
              <a:ext uri="{FF2B5EF4-FFF2-40B4-BE49-F238E27FC236}">
                <a16:creationId xmlns:a16="http://schemas.microsoft.com/office/drawing/2014/main" id="{14795C1E-D41D-4C64-A687-A695634902FB}"/>
              </a:ext>
            </a:extLst>
          </p:cNvPr>
          <p:cNvSpPr>
            <a:spLocks noGrp="1"/>
          </p:cNvSpPr>
          <p:nvPr>
            <p:ph sz="half" idx="1"/>
          </p:nvPr>
        </p:nvSpPr>
        <p:spPr>
          <a:xfrm>
            <a:off x="-3313" y="2138327"/>
            <a:ext cx="4572000" cy="4123944"/>
          </a:xfrm>
        </p:spPr>
        <p:txBody>
          <a:bodyPr/>
          <a:lstStyle/>
          <a:p>
            <a:r>
              <a:rPr lang="en-US" dirty="0">
                <a:latin typeface="Cambria" panose="02040503050406030204" pitchFamily="18" charset="0"/>
                <a:ea typeface="Cambria" panose="02040503050406030204" pitchFamily="18" charset="0"/>
              </a:rPr>
              <a:t>Based on Pitch descriptions the highest performing clusters feature almost exclusively four seamer, sinker, slider, and splitter</a:t>
            </a:r>
          </a:p>
          <a:p>
            <a:r>
              <a:rPr lang="en-US" dirty="0">
                <a:latin typeface="Cambria" panose="02040503050406030204" pitchFamily="18" charset="0"/>
                <a:ea typeface="Cambria" panose="02040503050406030204" pitchFamily="18" charset="0"/>
              </a:rPr>
              <a:t>What allows profiles 1 and 4 to pitch better at Coors while career wise they are below profiles 2,5, and 6</a:t>
            </a:r>
          </a:p>
        </p:txBody>
      </p:sp>
      <p:pic>
        <p:nvPicPr>
          <p:cNvPr id="4" name="Picture 3">
            <a:extLst>
              <a:ext uri="{FF2B5EF4-FFF2-40B4-BE49-F238E27FC236}">
                <a16:creationId xmlns:a16="http://schemas.microsoft.com/office/drawing/2014/main" id="{F0BF6AD6-9C17-4B95-8102-386A78C47E40}"/>
              </a:ext>
            </a:extLst>
          </p:cNvPr>
          <p:cNvPicPr>
            <a:picLocks noChangeAspect="1"/>
          </p:cNvPicPr>
          <p:nvPr/>
        </p:nvPicPr>
        <p:blipFill>
          <a:blip r:embed="rId9"/>
          <a:stretch>
            <a:fillRect/>
          </a:stretch>
        </p:blipFill>
        <p:spPr>
          <a:xfrm>
            <a:off x="5087413" y="1905000"/>
            <a:ext cx="7079187" cy="4359149"/>
          </a:xfrm>
          <a:prstGeom prst="rect">
            <a:avLst/>
          </a:prstGeom>
        </p:spPr>
      </p:pic>
      <p:pic>
        <p:nvPicPr>
          <p:cNvPr id="5" name="Audio 4">
            <a:hlinkClick r:id="" action="ppaction://media"/>
            <a:extLst>
              <a:ext uri="{FF2B5EF4-FFF2-40B4-BE49-F238E27FC236}">
                <a16:creationId xmlns:a16="http://schemas.microsoft.com/office/drawing/2014/main" id="{30BE5454-703C-411B-8702-4BCCD5CFBD1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26775501"/>
      </p:ext>
    </p:extLst>
  </p:cSld>
  <p:clrMapOvr>
    <a:masterClrMapping/>
  </p:clrMapOvr>
  <mc:AlternateContent xmlns:mc="http://schemas.openxmlformats.org/markup-compatibility/2006">
    <mc:Choice xmlns:p14="http://schemas.microsoft.com/office/powerpoint/2010/main" Requires="p14">
      <p:transition spd="med" p14:dur="700" advTm="44421">
        <p:fade/>
      </p:transition>
    </mc:Choice>
    <mc:Fallback>
      <p:transition spd="med" advTm="444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flipV="1">
            <a:off x="-25400" y="6829291"/>
            <a:ext cx="12192000" cy="45719"/>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t>Cluster Analysis Graphic Results</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sp>
        <p:nvSpPr>
          <p:cNvPr id="11" name="Content Placeholder 4">
            <a:extLst>
              <a:ext uri="{FF2B5EF4-FFF2-40B4-BE49-F238E27FC236}">
                <a16:creationId xmlns:a16="http://schemas.microsoft.com/office/drawing/2014/main" id="{14795C1E-D41D-4C64-A687-A695634902FB}"/>
              </a:ext>
            </a:extLst>
          </p:cNvPr>
          <p:cNvSpPr>
            <a:spLocks noGrp="1"/>
          </p:cNvSpPr>
          <p:nvPr>
            <p:ph sz="half" idx="1"/>
          </p:nvPr>
        </p:nvSpPr>
        <p:spPr>
          <a:xfrm>
            <a:off x="-3313" y="1610360"/>
            <a:ext cx="5237890" cy="4651911"/>
          </a:xfrm>
        </p:spPr>
        <p:txBody>
          <a:bodyPr>
            <a:normAutofit lnSpcReduction="10000"/>
          </a:bodyPr>
          <a:lstStyle/>
          <a:p>
            <a:r>
              <a:rPr lang="en-US" dirty="0">
                <a:latin typeface="Cambria" panose="02040503050406030204" pitchFamily="18" charset="0"/>
                <a:ea typeface="Cambria" panose="02040503050406030204" pitchFamily="18" charset="0"/>
              </a:rPr>
              <a:t>In looking at the data a combine percentage thrown above </a:t>
            </a:r>
            <a:r>
              <a:rPr lang="en-US" b="1" dirty="0">
                <a:latin typeface="Cambria" panose="02040503050406030204" pitchFamily="18" charset="0"/>
                <a:ea typeface="Cambria" panose="02040503050406030204" pitchFamily="18" charset="0"/>
              </a:rPr>
              <a:t>70% </a:t>
            </a:r>
            <a:r>
              <a:rPr lang="en-US" dirty="0">
                <a:latin typeface="Cambria" panose="02040503050406030204" pitchFamily="18" charset="0"/>
                <a:ea typeface="Cambria" panose="02040503050406030204" pitchFamily="18" charset="0"/>
              </a:rPr>
              <a:t>for four seamers, sliders, sinkers, and splitters appears to lead to a lower variance</a:t>
            </a:r>
          </a:p>
          <a:p>
            <a:r>
              <a:rPr lang="en-US" dirty="0">
                <a:latin typeface="Cambria" panose="02040503050406030204" pitchFamily="18" charset="0"/>
                <a:ea typeface="Cambria" panose="02040503050406030204" pitchFamily="18" charset="0"/>
              </a:rPr>
              <a:t>We can also see that these buckets largely have more games pitched at Coors.</a:t>
            </a:r>
          </a:p>
          <a:p>
            <a:r>
              <a:rPr lang="en-US" b="1" dirty="0">
                <a:latin typeface="Cambria" panose="02040503050406030204" pitchFamily="18" charset="0"/>
                <a:ea typeface="Cambria" panose="02040503050406030204" pitchFamily="18" charset="0"/>
              </a:rPr>
              <a:t>47</a:t>
            </a:r>
            <a:r>
              <a:rPr lang="en-US" dirty="0">
                <a:latin typeface="Cambria" panose="02040503050406030204" pitchFamily="18" charset="0"/>
                <a:ea typeface="Cambria" panose="02040503050406030204" pitchFamily="18" charset="0"/>
              </a:rPr>
              <a:t> number of pitchers with a variance below the mean </a:t>
            </a:r>
            <a:r>
              <a:rPr lang="en-US" b="1" dirty="0">
                <a:latin typeface="Cambria" panose="02040503050406030204" pitchFamily="18" charset="0"/>
                <a:ea typeface="Cambria" panose="02040503050406030204" pitchFamily="18" charset="0"/>
              </a:rPr>
              <a:t>1.843</a:t>
            </a:r>
          </a:p>
          <a:p>
            <a:pPr lvl="1"/>
            <a:r>
              <a:rPr lang="en-US" b="1" dirty="0">
                <a:latin typeface="Cambria" panose="02040503050406030204" pitchFamily="18" charset="0"/>
                <a:ea typeface="Cambria" panose="02040503050406030204" pitchFamily="18" charset="0"/>
              </a:rPr>
              <a:t>32</a:t>
            </a:r>
            <a:r>
              <a:rPr lang="en-US" dirty="0">
                <a:latin typeface="Cambria" panose="02040503050406030204" pitchFamily="18" charset="0"/>
                <a:ea typeface="Cambria" panose="02040503050406030204" pitchFamily="18" charset="0"/>
              </a:rPr>
              <a:t> number of those pitchers with at least </a:t>
            </a:r>
            <a:r>
              <a:rPr lang="en-US" b="1" dirty="0">
                <a:latin typeface="Cambria" panose="02040503050406030204" pitchFamily="18" charset="0"/>
                <a:ea typeface="Cambria" panose="02040503050406030204" pitchFamily="18" charset="0"/>
              </a:rPr>
              <a:t>70% </a:t>
            </a:r>
            <a:r>
              <a:rPr lang="en-US" dirty="0">
                <a:latin typeface="Cambria" panose="02040503050406030204" pitchFamily="18" charset="0"/>
                <a:ea typeface="Cambria" panose="02040503050406030204" pitchFamily="18" charset="0"/>
              </a:rPr>
              <a:t>thrown pitches four seamers, sliders, sinkers, and splitters</a:t>
            </a:r>
          </a:p>
          <a:p>
            <a:r>
              <a:rPr lang="en-US" dirty="0">
                <a:latin typeface="Cambria" panose="02040503050406030204" pitchFamily="18" charset="0"/>
                <a:ea typeface="Cambria" panose="02040503050406030204" pitchFamily="18" charset="0"/>
              </a:rPr>
              <a:t>In looking at the bubble sizes you can see that pitchers featuring four seamers, sliders, sinkers, and splitters have more career games at Coors</a:t>
            </a:r>
          </a:p>
        </p:txBody>
      </p:sp>
      <p:pic>
        <p:nvPicPr>
          <p:cNvPr id="3" name="Picture 2">
            <a:extLst>
              <a:ext uri="{FF2B5EF4-FFF2-40B4-BE49-F238E27FC236}">
                <a16:creationId xmlns:a16="http://schemas.microsoft.com/office/drawing/2014/main" id="{99BBDA61-3C38-42AE-ABCB-03E5C6AFF75C}"/>
              </a:ext>
            </a:extLst>
          </p:cNvPr>
          <p:cNvPicPr>
            <a:picLocks noChangeAspect="1"/>
          </p:cNvPicPr>
          <p:nvPr/>
        </p:nvPicPr>
        <p:blipFill>
          <a:blip r:embed="rId7"/>
          <a:stretch>
            <a:fillRect/>
          </a:stretch>
        </p:blipFill>
        <p:spPr>
          <a:xfrm>
            <a:off x="6477000" y="1610361"/>
            <a:ext cx="4294128" cy="4162136"/>
          </a:xfrm>
          <a:prstGeom prst="rect">
            <a:avLst/>
          </a:prstGeom>
        </p:spPr>
      </p:pic>
      <p:pic>
        <p:nvPicPr>
          <p:cNvPr id="4" name="Picture 3">
            <a:extLst>
              <a:ext uri="{FF2B5EF4-FFF2-40B4-BE49-F238E27FC236}">
                <a16:creationId xmlns:a16="http://schemas.microsoft.com/office/drawing/2014/main" id="{F278D3AA-7417-459A-9230-4E3D085BF4E9}"/>
              </a:ext>
            </a:extLst>
          </p:cNvPr>
          <p:cNvPicPr>
            <a:picLocks noChangeAspect="1"/>
          </p:cNvPicPr>
          <p:nvPr/>
        </p:nvPicPr>
        <p:blipFill>
          <a:blip r:embed="rId8"/>
          <a:stretch>
            <a:fillRect/>
          </a:stretch>
        </p:blipFill>
        <p:spPr>
          <a:xfrm>
            <a:off x="10771128" y="1607374"/>
            <a:ext cx="600075" cy="1409700"/>
          </a:xfrm>
          <a:prstGeom prst="rect">
            <a:avLst/>
          </a:prstGeom>
        </p:spPr>
      </p:pic>
      <p:pic>
        <p:nvPicPr>
          <p:cNvPr id="5" name="Audio 4">
            <a:hlinkClick r:id="" action="ppaction://media"/>
            <a:extLst>
              <a:ext uri="{FF2B5EF4-FFF2-40B4-BE49-F238E27FC236}">
                <a16:creationId xmlns:a16="http://schemas.microsoft.com/office/drawing/2014/main" id="{DF76EE3F-7ED9-48D0-84AA-60B2DF4DB4F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6701901"/>
      </p:ext>
    </p:extLst>
  </p:cSld>
  <p:clrMapOvr>
    <a:masterClrMapping/>
  </p:clrMapOvr>
  <mc:AlternateContent xmlns:mc="http://schemas.openxmlformats.org/markup-compatibility/2006">
    <mc:Choice xmlns:p14="http://schemas.microsoft.com/office/powerpoint/2010/main" Requires="p14">
      <p:transition spd="med" p14:dur="700" advTm="43428">
        <p:fade/>
      </p:transition>
    </mc:Choice>
    <mc:Fallback>
      <p:transition spd="med" advTm="434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3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Linear Regression</a:t>
            </a:r>
          </a:p>
        </p:txBody>
      </p:sp>
      <p:sp>
        <p:nvSpPr>
          <p:cNvPr id="17" name="Content Placeholder 8">
            <a:extLst>
              <a:ext uri="{FF2B5EF4-FFF2-40B4-BE49-F238E27FC236}">
                <a16:creationId xmlns:a16="http://schemas.microsoft.com/office/drawing/2014/main" id="{205D9337-B942-4137-ABE5-D3DD209714E4}"/>
              </a:ext>
            </a:extLst>
          </p:cNvPr>
          <p:cNvSpPr>
            <a:spLocks noGrp="1"/>
          </p:cNvSpPr>
          <p:nvPr>
            <p:ph idx="1"/>
          </p:nvPr>
        </p:nvSpPr>
        <p:spPr>
          <a:xfrm>
            <a:off x="1066800" y="1885388"/>
            <a:ext cx="9509760" cy="1719071"/>
          </a:xfrm>
        </p:spPr>
        <p:txBody>
          <a:bodyPr>
            <a:normAutofit/>
          </a:bodyPr>
          <a:lstStyle/>
          <a:p>
            <a:r>
              <a:rPr lang="en-US" dirty="0">
                <a:latin typeface="Cambria" panose="02040503050406030204" pitchFamily="18" charset="0"/>
                <a:ea typeface="Cambria" panose="02040503050406030204" pitchFamily="18" charset="0"/>
              </a:rPr>
              <a:t>In looking at my clustering it seems that the combination of four seamers, sliders, sinkers, and splitters when thrown more prevalently than other pitches has a positive impact on reducing a pitcher’s variance </a:t>
            </a:r>
          </a:p>
          <a:p>
            <a:pPr marL="45720" indent="0">
              <a:buNone/>
            </a:pPr>
            <a:r>
              <a:rPr lang="en-US" dirty="0">
                <a:latin typeface="Cambria" panose="02040503050406030204" pitchFamily="18" charset="0"/>
                <a:ea typeface="Cambria" panose="02040503050406030204" pitchFamily="18" charset="0"/>
              </a:rPr>
              <a:t> </a:t>
            </a:r>
          </a:p>
        </p:txBody>
      </p:sp>
      <p:pic>
        <p:nvPicPr>
          <p:cNvPr id="3" name="Audio 2">
            <a:hlinkClick r:id="" action="ppaction://media"/>
            <a:extLst>
              <a:ext uri="{FF2B5EF4-FFF2-40B4-BE49-F238E27FC236}">
                <a16:creationId xmlns:a16="http://schemas.microsoft.com/office/drawing/2014/main" id="{0D41ABF9-5F21-46B6-B2C8-DA170E0A01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44110144"/>
      </p:ext>
    </p:extLst>
  </p:cSld>
  <p:clrMapOvr>
    <a:masterClrMapping/>
  </p:clrMapOvr>
  <mc:AlternateContent xmlns:mc="http://schemas.openxmlformats.org/markup-compatibility/2006">
    <mc:Choice xmlns:p14="http://schemas.microsoft.com/office/powerpoint/2010/main" Requires="p14">
      <p:transition spd="med" p14:dur="700" advTm="5694">
        <p:fade/>
      </p:transition>
    </mc:Choice>
    <mc:Fallback>
      <p:transition spd="med" advTm="56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1120" y="685800"/>
            <a:ext cx="9509760" cy="1014984"/>
          </a:xfrm>
        </p:spPr>
        <p:txBody>
          <a:bodyPr/>
          <a:lstStyle/>
          <a:p>
            <a:r>
              <a:rPr lang="en-US" dirty="0">
                <a:latin typeface="Cambria" panose="02040503050406030204" pitchFamily="18" charset="0"/>
                <a:ea typeface="Cambria" panose="02040503050406030204" pitchFamily="18" charset="0"/>
              </a:rPr>
              <a:t>Profiling Pitchers Traditional </a:t>
            </a:r>
          </a:p>
        </p:txBody>
      </p:sp>
      <p:sp>
        <p:nvSpPr>
          <p:cNvPr id="3" name="Content Placeholder 2"/>
          <p:cNvSpPr>
            <a:spLocks noGrp="1"/>
          </p:cNvSpPr>
          <p:nvPr>
            <p:ph idx="1"/>
          </p:nvPr>
        </p:nvSpPr>
        <p:spPr>
          <a:xfrm>
            <a:off x="5791200" y="1838739"/>
            <a:ext cx="5212080" cy="4127627"/>
          </a:xfrm>
        </p:spPr>
        <p:txBody>
          <a:bodyPr>
            <a:normAutofit/>
          </a:bodyPr>
          <a:lstStyle/>
          <a:p>
            <a:pPr marL="45720" indent="0">
              <a:buNone/>
            </a:pPr>
            <a:r>
              <a:rPr lang="en-US" dirty="0">
                <a:latin typeface="Cambria" panose="02040503050406030204" pitchFamily="18" charset="0"/>
                <a:ea typeface="Cambria" panose="02040503050406030204" pitchFamily="18" charset="0"/>
              </a:rPr>
              <a:t>Obtaining Data to profile pitchers?</a:t>
            </a:r>
          </a:p>
          <a:p>
            <a:r>
              <a:rPr lang="en-US" dirty="0">
                <a:latin typeface="Cambria" panose="02040503050406030204" pitchFamily="18" charset="0"/>
                <a:ea typeface="Cambria" panose="02040503050406030204" pitchFamily="18" charset="0"/>
              </a:rPr>
              <a:t>Traditional</a:t>
            </a:r>
          </a:p>
          <a:p>
            <a:pPr lvl="1"/>
            <a:r>
              <a:rPr lang="en-US" dirty="0">
                <a:latin typeface="Cambria" panose="02040503050406030204" pitchFamily="18" charset="0"/>
                <a:ea typeface="Cambria" panose="02040503050406030204" pitchFamily="18" charset="0"/>
              </a:rPr>
              <a:t>Scouts would use eye test and pitch charts</a:t>
            </a:r>
          </a:p>
          <a:p>
            <a:pPr lvl="1"/>
            <a:r>
              <a:rPr lang="en-US" dirty="0">
                <a:latin typeface="Cambria" panose="02040503050406030204" pitchFamily="18" charset="0"/>
                <a:ea typeface="Cambria" panose="02040503050406030204" pitchFamily="18" charset="0"/>
              </a:rPr>
              <a:t>Radar Guns</a:t>
            </a:r>
          </a:p>
          <a:p>
            <a:pPr lvl="1"/>
            <a:r>
              <a:rPr lang="en-US" dirty="0">
                <a:latin typeface="Cambria" panose="02040503050406030204" pitchFamily="18" charset="0"/>
                <a:ea typeface="Cambria" panose="02040503050406030204" pitchFamily="18" charset="0"/>
              </a:rPr>
              <a:t>Information on the back of a baseball card</a:t>
            </a:r>
          </a:p>
          <a:p>
            <a:pPr lvl="2"/>
            <a:r>
              <a:rPr lang="en-US" dirty="0">
                <a:latin typeface="Cambria" panose="02040503050406030204" pitchFamily="18" charset="0"/>
                <a:ea typeface="Cambria" panose="02040503050406030204" pitchFamily="18" charset="0"/>
              </a:rPr>
              <a:t>ERA</a:t>
            </a:r>
          </a:p>
          <a:p>
            <a:pPr lvl="2"/>
            <a:r>
              <a:rPr lang="en-US" dirty="0">
                <a:latin typeface="Cambria" panose="02040503050406030204" pitchFamily="18" charset="0"/>
                <a:ea typeface="Cambria" panose="02040503050406030204" pitchFamily="18" charset="0"/>
              </a:rPr>
              <a:t>Hits</a:t>
            </a:r>
          </a:p>
          <a:p>
            <a:pPr lvl="2"/>
            <a:r>
              <a:rPr lang="en-US" dirty="0">
                <a:latin typeface="Cambria" panose="02040503050406030204" pitchFamily="18" charset="0"/>
                <a:ea typeface="Cambria" panose="02040503050406030204" pitchFamily="18" charset="0"/>
              </a:rPr>
              <a:t>Innings Pitched</a:t>
            </a:r>
          </a:p>
          <a:p>
            <a:pPr lvl="2"/>
            <a:r>
              <a:rPr lang="en-US" dirty="0">
                <a:latin typeface="Cambria" panose="02040503050406030204" pitchFamily="18" charset="0"/>
                <a:ea typeface="Cambria" panose="02040503050406030204" pitchFamily="18" charset="0"/>
              </a:rPr>
              <a:t>Strikes Outs</a:t>
            </a:r>
          </a:p>
          <a:p>
            <a:pPr lvl="2"/>
            <a:r>
              <a:rPr lang="en-US" dirty="0">
                <a:latin typeface="Cambria" panose="02040503050406030204" pitchFamily="18" charset="0"/>
                <a:ea typeface="Cambria" panose="02040503050406030204" pitchFamily="18" charset="0"/>
              </a:rPr>
              <a:t>Walks</a:t>
            </a:r>
          </a:p>
        </p:txBody>
      </p:sp>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577141"/>
            <a:ext cx="12192000" cy="1252151"/>
          </a:xfrm>
          <a:prstGeom prst="rect">
            <a:avLst/>
          </a:prstGeom>
        </p:spPr>
      </p:pic>
      <p:pic>
        <p:nvPicPr>
          <p:cNvPr id="4" name="Picture 3">
            <a:extLst>
              <a:ext uri="{FF2B5EF4-FFF2-40B4-BE49-F238E27FC236}">
                <a16:creationId xmlns:a16="http://schemas.microsoft.com/office/drawing/2014/main" id="{81457DA3-0535-46F0-935E-6014106EE633}"/>
              </a:ext>
            </a:extLst>
          </p:cNvPr>
          <p:cNvPicPr>
            <a:picLocks noChangeAspect="1"/>
          </p:cNvPicPr>
          <p:nvPr/>
        </p:nvPicPr>
        <p:blipFill>
          <a:blip r:embed="rId7"/>
          <a:stretch>
            <a:fillRect/>
          </a:stretch>
        </p:blipFill>
        <p:spPr>
          <a:xfrm>
            <a:off x="457200" y="1818957"/>
            <a:ext cx="4676775" cy="3200400"/>
          </a:xfrm>
          <a:prstGeom prst="rect">
            <a:avLst/>
          </a:prstGeom>
        </p:spPr>
      </p:pic>
      <p:pic>
        <p:nvPicPr>
          <p:cNvPr id="11" name="Audio 10">
            <a:hlinkClick r:id="" action="ppaction://media"/>
            <a:extLst>
              <a:ext uri="{FF2B5EF4-FFF2-40B4-BE49-F238E27FC236}">
                <a16:creationId xmlns:a16="http://schemas.microsoft.com/office/drawing/2014/main" id="{88A56FB1-7AB1-4375-911A-8B6123AFE5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30723623"/>
      </p:ext>
    </p:extLst>
  </p:cSld>
  <p:clrMapOvr>
    <a:masterClrMapping/>
  </p:clrMapOvr>
  <mc:AlternateContent xmlns:mc="http://schemas.openxmlformats.org/markup-compatibility/2006">
    <mc:Choice xmlns:p14="http://schemas.microsoft.com/office/powerpoint/2010/main" Requires="p14">
      <p:transition spd="med" p14:dur="700" advTm="20958">
        <p:fade/>
      </p:transition>
    </mc:Choice>
    <mc:Fallback>
      <p:transition spd="med" advTm="209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flipV="1">
            <a:off x="-25400" y="6829291"/>
            <a:ext cx="12192000" cy="45719"/>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t>Linear Regression- Testing Assumptions</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sp>
        <p:nvSpPr>
          <p:cNvPr id="11" name="Content Placeholder 4">
            <a:extLst>
              <a:ext uri="{FF2B5EF4-FFF2-40B4-BE49-F238E27FC236}">
                <a16:creationId xmlns:a16="http://schemas.microsoft.com/office/drawing/2014/main" id="{14795C1E-D41D-4C64-A687-A695634902FB}"/>
              </a:ext>
            </a:extLst>
          </p:cNvPr>
          <p:cNvSpPr>
            <a:spLocks noGrp="1"/>
          </p:cNvSpPr>
          <p:nvPr>
            <p:ph sz="half" idx="1"/>
          </p:nvPr>
        </p:nvSpPr>
        <p:spPr>
          <a:xfrm>
            <a:off x="-3313" y="1610360"/>
            <a:ext cx="3584713" cy="4651911"/>
          </a:xfrm>
        </p:spPr>
        <p:txBody>
          <a:bodyPr>
            <a:normAutofit fontScale="92500" lnSpcReduction="10000"/>
          </a:bodyPr>
          <a:lstStyle/>
          <a:p>
            <a:r>
              <a:rPr lang="en-US" dirty="0">
                <a:latin typeface="Cambria" panose="02040503050406030204" pitchFamily="18" charset="0"/>
                <a:ea typeface="Cambria" panose="02040503050406030204" pitchFamily="18" charset="0"/>
              </a:rPr>
              <a:t>Linearity (1)</a:t>
            </a:r>
          </a:p>
          <a:p>
            <a:pPr lvl="1"/>
            <a:r>
              <a:rPr lang="en-US" dirty="0">
                <a:latin typeface="Cambria" panose="02040503050406030204" pitchFamily="18" charset="0"/>
                <a:ea typeface="Cambria" panose="02040503050406030204" pitchFamily="18" charset="0"/>
              </a:rPr>
              <a:t>Line is horizontal without a defined patterned, met.</a:t>
            </a:r>
          </a:p>
          <a:p>
            <a:r>
              <a:rPr lang="en-US" dirty="0">
                <a:latin typeface="Cambria" panose="02040503050406030204" pitchFamily="18" charset="0"/>
                <a:ea typeface="Cambria" panose="02040503050406030204" pitchFamily="18" charset="0"/>
              </a:rPr>
              <a:t>Normality (2)</a:t>
            </a:r>
          </a:p>
          <a:p>
            <a:pPr lvl="1"/>
            <a:r>
              <a:rPr lang="en-US" dirty="0">
                <a:latin typeface="Cambria" panose="02040503050406030204" pitchFamily="18" charset="0"/>
                <a:ea typeface="Cambria" panose="02040503050406030204" pitchFamily="18" charset="0"/>
              </a:rPr>
              <a:t>Points for the most part fall on the line only a few exceptions at the extremes of the x axis</a:t>
            </a:r>
          </a:p>
          <a:p>
            <a:r>
              <a:rPr lang="en-US" dirty="0">
                <a:latin typeface="Cambria" panose="02040503050406030204" pitchFamily="18" charset="0"/>
                <a:ea typeface="Cambria" panose="02040503050406030204" pitchFamily="18" charset="0"/>
              </a:rPr>
              <a:t>Homogeneity (3)</a:t>
            </a:r>
          </a:p>
          <a:p>
            <a:pPr lvl="1"/>
            <a:r>
              <a:rPr lang="en-US" dirty="0">
                <a:latin typeface="Cambria" panose="02040503050406030204" pitchFamily="18" charset="0"/>
                <a:ea typeface="Cambria" panose="02040503050406030204" pitchFamily="18" charset="0"/>
              </a:rPr>
              <a:t>Points scattered not in groups assumption met</a:t>
            </a:r>
          </a:p>
          <a:p>
            <a:r>
              <a:rPr lang="en-US" dirty="0">
                <a:latin typeface="Cambria" panose="02040503050406030204" pitchFamily="18" charset="0"/>
                <a:ea typeface="Cambria" panose="02040503050406030204" pitchFamily="18" charset="0"/>
              </a:rPr>
              <a:t>Outliers</a:t>
            </a:r>
          </a:p>
          <a:p>
            <a:pPr lvl="1"/>
            <a:r>
              <a:rPr lang="en-US" dirty="0">
                <a:latin typeface="Cambria" panose="02040503050406030204" pitchFamily="18" charset="0"/>
                <a:ea typeface="Cambria" panose="02040503050406030204" pitchFamily="18" charset="0"/>
              </a:rPr>
              <a:t>I have two pints which exceed 3 standard deviations</a:t>
            </a:r>
          </a:p>
          <a:p>
            <a:pPr lvl="1"/>
            <a:r>
              <a:rPr lang="en-US" dirty="0">
                <a:latin typeface="Cambria" panose="02040503050406030204" pitchFamily="18" charset="0"/>
                <a:ea typeface="Cambria" panose="02040503050406030204" pitchFamily="18" charset="0"/>
              </a:rPr>
              <a:t>I may look to exclude these from my analysis</a:t>
            </a:r>
          </a:p>
          <a:p>
            <a:pPr lvl="1"/>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pPr lvl="1"/>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E0001EC8-2408-41CF-AB58-3CD3DB18D595}"/>
              </a:ext>
            </a:extLst>
          </p:cNvPr>
          <p:cNvPicPr>
            <a:picLocks noChangeAspect="1"/>
          </p:cNvPicPr>
          <p:nvPr/>
        </p:nvPicPr>
        <p:blipFill>
          <a:blip r:embed="rId7"/>
          <a:stretch>
            <a:fillRect/>
          </a:stretch>
        </p:blipFill>
        <p:spPr>
          <a:xfrm>
            <a:off x="8051800" y="1629541"/>
            <a:ext cx="4114800" cy="2539419"/>
          </a:xfrm>
          <a:prstGeom prst="rect">
            <a:avLst/>
          </a:prstGeom>
        </p:spPr>
      </p:pic>
      <p:pic>
        <p:nvPicPr>
          <p:cNvPr id="13" name="Picture 12">
            <a:extLst>
              <a:ext uri="{FF2B5EF4-FFF2-40B4-BE49-F238E27FC236}">
                <a16:creationId xmlns:a16="http://schemas.microsoft.com/office/drawing/2014/main" id="{981F55EE-15AA-4F91-B31E-29A762D4EAD1}"/>
              </a:ext>
            </a:extLst>
          </p:cNvPr>
          <p:cNvPicPr>
            <a:picLocks noChangeAspect="1"/>
          </p:cNvPicPr>
          <p:nvPr/>
        </p:nvPicPr>
        <p:blipFill>
          <a:blip r:embed="rId8"/>
          <a:stretch>
            <a:fillRect/>
          </a:stretch>
        </p:blipFill>
        <p:spPr>
          <a:xfrm>
            <a:off x="3733800" y="1604861"/>
            <a:ext cx="4114800" cy="2539419"/>
          </a:xfrm>
          <a:prstGeom prst="rect">
            <a:avLst/>
          </a:prstGeom>
        </p:spPr>
      </p:pic>
      <p:pic>
        <p:nvPicPr>
          <p:cNvPr id="14" name="Picture 13">
            <a:extLst>
              <a:ext uri="{FF2B5EF4-FFF2-40B4-BE49-F238E27FC236}">
                <a16:creationId xmlns:a16="http://schemas.microsoft.com/office/drawing/2014/main" id="{071184D5-6D3D-4B99-B1C4-743883EDFA79}"/>
              </a:ext>
            </a:extLst>
          </p:cNvPr>
          <p:cNvPicPr>
            <a:picLocks noChangeAspect="1"/>
          </p:cNvPicPr>
          <p:nvPr/>
        </p:nvPicPr>
        <p:blipFill>
          <a:blip r:embed="rId9"/>
          <a:stretch>
            <a:fillRect/>
          </a:stretch>
        </p:blipFill>
        <p:spPr>
          <a:xfrm>
            <a:off x="3733800" y="4276198"/>
            <a:ext cx="4114800" cy="2539419"/>
          </a:xfrm>
          <a:prstGeom prst="rect">
            <a:avLst/>
          </a:prstGeom>
        </p:spPr>
      </p:pic>
      <p:pic>
        <p:nvPicPr>
          <p:cNvPr id="15" name="Picture 14">
            <a:extLst>
              <a:ext uri="{FF2B5EF4-FFF2-40B4-BE49-F238E27FC236}">
                <a16:creationId xmlns:a16="http://schemas.microsoft.com/office/drawing/2014/main" id="{A20AD9E3-D520-4234-AB2D-650C8340FB74}"/>
              </a:ext>
            </a:extLst>
          </p:cNvPr>
          <p:cNvPicPr>
            <a:picLocks noChangeAspect="1"/>
          </p:cNvPicPr>
          <p:nvPr/>
        </p:nvPicPr>
        <p:blipFill>
          <a:blip r:embed="rId10"/>
          <a:stretch>
            <a:fillRect/>
          </a:stretch>
        </p:blipFill>
        <p:spPr>
          <a:xfrm>
            <a:off x="8017164" y="4276198"/>
            <a:ext cx="4114800" cy="2539420"/>
          </a:xfrm>
          <a:prstGeom prst="rect">
            <a:avLst/>
          </a:prstGeom>
        </p:spPr>
      </p:pic>
      <p:sp>
        <p:nvSpPr>
          <p:cNvPr id="16" name="TextBox 15">
            <a:extLst>
              <a:ext uri="{FF2B5EF4-FFF2-40B4-BE49-F238E27FC236}">
                <a16:creationId xmlns:a16="http://schemas.microsoft.com/office/drawing/2014/main" id="{59AAC5AC-B2DB-490E-A1CB-CCA4DB26ABE0}"/>
              </a:ext>
            </a:extLst>
          </p:cNvPr>
          <p:cNvSpPr txBox="1"/>
          <p:nvPr/>
        </p:nvSpPr>
        <p:spPr>
          <a:xfrm>
            <a:off x="3686002" y="1422912"/>
            <a:ext cx="914400" cy="584775"/>
          </a:xfrm>
          <a:prstGeom prst="rect">
            <a:avLst/>
          </a:prstGeom>
          <a:noFill/>
        </p:spPr>
        <p:txBody>
          <a:bodyPr wrap="square" rtlCol="0">
            <a:spAutoFit/>
          </a:bodyPr>
          <a:lstStyle/>
          <a:p>
            <a:r>
              <a:rPr lang="en-US" sz="3200" b="1" dirty="0">
                <a:solidFill>
                  <a:srgbClr val="7030A0"/>
                </a:solidFill>
              </a:rPr>
              <a:t>1</a:t>
            </a:r>
          </a:p>
        </p:txBody>
      </p:sp>
      <p:sp>
        <p:nvSpPr>
          <p:cNvPr id="17" name="TextBox 16">
            <a:extLst>
              <a:ext uri="{FF2B5EF4-FFF2-40B4-BE49-F238E27FC236}">
                <a16:creationId xmlns:a16="http://schemas.microsoft.com/office/drawing/2014/main" id="{C0C32764-0F7B-4E44-9BE5-6015B4A20059}"/>
              </a:ext>
            </a:extLst>
          </p:cNvPr>
          <p:cNvSpPr txBox="1"/>
          <p:nvPr/>
        </p:nvSpPr>
        <p:spPr>
          <a:xfrm>
            <a:off x="8017164" y="1422912"/>
            <a:ext cx="914400" cy="584775"/>
          </a:xfrm>
          <a:prstGeom prst="rect">
            <a:avLst/>
          </a:prstGeom>
          <a:noFill/>
        </p:spPr>
        <p:txBody>
          <a:bodyPr wrap="square" rtlCol="0">
            <a:spAutoFit/>
          </a:bodyPr>
          <a:lstStyle/>
          <a:p>
            <a:r>
              <a:rPr lang="en-US" sz="3200" b="1" dirty="0">
                <a:solidFill>
                  <a:srgbClr val="7030A0"/>
                </a:solidFill>
              </a:rPr>
              <a:t>2</a:t>
            </a:r>
          </a:p>
        </p:txBody>
      </p:sp>
      <p:sp>
        <p:nvSpPr>
          <p:cNvPr id="18" name="TextBox 17">
            <a:extLst>
              <a:ext uri="{FF2B5EF4-FFF2-40B4-BE49-F238E27FC236}">
                <a16:creationId xmlns:a16="http://schemas.microsoft.com/office/drawing/2014/main" id="{BA709821-CCFD-495D-BE28-3A2B31A3186C}"/>
              </a:ext>
            </a:extLst>
          </p:cNvPr>
          <p:cNvSpPr txBox="1"/>
          <p:nvPr/>
        </p:nvSpPr>
        <p:spPr>
          <a:xfrm>
            <a:off x="3749964" y="4068727"/>
            <a:ext cx="914400" cy="584775"/>
          </a:xfrm>
          <a:prstGeom prst="rect">
            <a:avLst/>
          </a:prstGeom>
          <a:noFill/>
        </p:spPr>
        <p:txBody>
          <a:bodyPr wrap="square" rtlCol="0">
            <a:spAutoFit/>
          </a:bodyPr>
          <a:lstStyle/>
          <a:p>
            <a:r>
              <a:rPr lang="en-US" sz="3200" b="1" dirty="0">
                <a:solidFill>
                  <a:srgbClr val="7030A0"/>
                </a:solidFill>
              </a:rPr>
              <a:t>3</a:t>
            </a:r>
          </a:p>
        </p:txBody>
      </p:sp>
      <p:sp>
        <p:nvSpPr>
          <p:cNvPr id="19" name="TextBox 18">
            <a:extLst>
              <a:ext uri="{FF2B5EF4-FFF2-40B4-BE49-F238E27FC236}">
                <a16:creationId xmlns:a16="http://schemas.microsoft.com/office/drawing/2014/main" id="{3838E1ED-2A23-4F74-BACF-B3CE42B0BE0D}"/>
              </a:ext>
            </a:extLst>
          </p:cNvPr>
          <p:cNvSpPr txBox="1"/>
          <p:nvPr/>
        </p:nvSpPr>
        <p:spPr>
          <a:xfrm>
            <a:off x="8017164" y="4073487"/>
            <a:ext cx="914400" cy="584775"/>
          </a:xfrm>
          <a:prstGeom prst="rect">
            <a:avLst/>
          </a:prstGeom>
          <a:noFill/>
        </p:spPr>
        <p:txBody>
          <a:bodyPr wrap="square" rtlCol="0">
            <a:spAutoFit/>
          </a:bodyPr>
          <a:lstStyle/>
          <a:p>
            <a:r>
              <a:rPr lang="en-US" sz="3200" b="1" dirty="0">
                <a:solidFill>
                  <a:srgbClr val="7030A0"/>
                </a:solidFill>
              </a:rPr>
              <a:t>4</a:t>
            </a:r>
          </a:p>
        </p:txBody>
      </p:sp>
      <p:pic>
        <p:nvPicPr>
          <p:cNvPr id="3" name="Audio 2">
            <a:hlinkClick r:id="" action="ppaction://media"/>
            <a:extLst>
              <a:ext uri="{FF2B5EF4-FFF2-40B4-BE49-F238E27FC236}">
                <a16:creationId xmlns:a16="http://schemas.microsoft.com/office/drawing/2014/main" id="{94CBA0A1-5AE0-45DE-BECE-7121FB964C8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4979681"/>
      </p:ext>
    </p:extLst>
  </p:cSld>
  <p:clrMapOvr>
    <a:masterClrMapping/>
  </p:clrMapOvr>
  <mc:AlternateContent xmlns:mc="http://schemas.openxmlformats.org/markup-compatibility/2006">
    <mc:Choice xmlns:p14="http://schemas.microsoft.com/office/powerpoint/2010/main" Requires="p14">
      <p:transition spd="med" p14:dur="700" advTm="5041">
        <p:fade/>
      </p:transition>
    </mc:Choice>
    <mc:Fallback>
      <p:transition spd="med" advTm="50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flipV="1">
            <a:off x="-25400" y="6829291"/>
            <a:ext cx="12192000" cy="45719"/>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a:t>Linear Regression</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pic>
        <p:nvPicPr>
          <p:cNvPr id="5" name="Picture 4">
            <a:extLst>
              <a:ext uri="{FF2B5EF4-FFF2-40B4-BE49-F238E27FC236}">
                <a16:creationId xmlns:a16="http://schemas.microsoft.com/office/drawing/2014/main" id="{FB90C5D6-13D4-4E34-AB73-A253FBF41ACA}"/>
              </a:ext>
            </a:extLst>
          </p:cNvPr>
          <p:cNvPicPr>
            <a:picLocks noChangeAspect="1"/>
          </p:cNvPicPr>
          <p:nvPr/>
        </p:nvPicPr>
        <p:blipFill>
          <a:blip r:embed="rId7"/>
          <a:stretch>
            <a:fillRect/>
          </a:stretch>
        </p:blipFill>
        <p:spPr>
          <a:xfrm>
            <a:off x="6520815" y="1289871"/>
            <a:ext cx="5000625" cy="4219575"/>
          </a:xfrm>
          <a:prstGeom prst="rect">
            <a:avLst/>
          </a:prstGeom>
        </p:spPr>
      </p:pic>
      <p:sp>
        <p:nvSpPr>
          <p:cNvPr id="7" name="TextBox 6">
            <a:extLst>
              <a:ext uri="{FF2B5EF4-FFF2-40B4-BE49-F238E27FC236}">
                <a16:creationId xmlns:a16="http://schemas.microsoft.com/office/drawing/2014/main" id="{9565A5F7-B197-4BA1-88FA-39F4AF52099A}"/>
              </a:ext>
            </a:extLst>
          </p:cNvPr>
          <p:cNvSpPr txBox="1">
            <a:spLocks/>
          </p:cNvSpPr>
          <p:nvPr/>
        </p:nvSpPr>
        <p:spPr>
          <a:xfrm>
            <a:off x="302801" y="1570858"/>
            <a:ext cx="4876893" cy="4067941"/>
          </a:xfrm>
          <a:prstGeom prst="rect">
            <a:avLst/>
          </a:prstGeom>
          <a:noFill/>
        </p:spPr>
        <p:txBody>
          <a:bodyPr wrap="square" rtlCol="0">
            <a:noAutofit/>
          </a:bodyPr>
          <a:lstStyle/>
          <a:p>
            <a:r>
              <a:rPr lang="en-US" sz="1400" dirty="0">
                <a:latin typeface="Cambria" panose="02040503050406030204" pitchFamily="18" charset="0"/>
                <a:ea typeface="Cambria" panose="02040503050406030204" pitchFamily="18" charset="0"/>
              </a:rPr>
              <a:t>The average value of combined (</a:t>
            </a:r>
            <a:r>
              <a:rPr lang="en-US" sz="1400" dirty="0" err="1">
                <a:latin typeface="Cambria" panose="02040503050406030204" pitchFamily="18" charset="0"/>
                <a:ea typeface="Cambria" panose="02040503050406030204" pitchFamily="18" charset="0"/>
              </a:rPr>
              <a:t>FS+Sink+Split+SllD</a:t>
            </a:r>
            <a:r>
              <a:rPr lang="en-US" sz="1400" dirty="0">
                <a:latin typeface="Cambria" panose="02040503050406030204" pitchFamily="18" charset="0"/>
                <a:ea typeface="Cambria" panose="02040503050406030204" pitchFamily="18" charset="0"/>
              </a:rPr>
              <a:t>) produces a variance ERA of 4.402</a:t>
            </a:r>
          </a:p>
          <a:p>
            <a:r>
              <a:rPr lang="en-US" sz="1400" dirty="0">
                <a:latin typeface="Cambria" panose="02040503050406030204" pitchFamily="18" charset="0"/>
                <a:ea typeface="Cambria" panose="02040503050406030204" pitchFamily="18" charset="0"/>
              </a:rPr>
              <a:t>For every 1 unit increase in that combined pitch percentage a variance ERA of -4.020 is produced</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My t values indicated how many standard deviations I am away from the standard error, both are relatively large in comparison to my standard errors which is good for my analysis.</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Small P values for slope and intercept allow us to reject null hypothesis and conclude there is a relationship between variance and combined pitch percentage</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Residual Standard error tells me the avg amount my variance will deviate from the regression line by around 1.447</a:t>
            </a:r>
          </a:p>
          <a:p>
            <a:endParaRPr lang="en-US" sz="1400" dirty="0">
              <a:latin typeface="Cambria" panose="02040503050406030204" pitchFamily="18" charset="0"/>
              <a:ea typeface="Cambria" panose="02040503050406030204" pitchFamily="18" charset="0"/>
            </a:endParaRPr>
          </a:p>
          <a:p>
            <a:r>
              <a:rPr lang="en-US" sz="1400" dirty="0">
                <a:latin typeface="Cambria" panose="02040503050406030204" pitchFamily="18" charset="0"/>
                <a:ea typeface="Cambria" panose="02040503050406030204" pitchFamily="18" charset="0"/>
              </a:rPr>
              <a:t>The multiple R-Squared value of .1347 which tells us that roughly 13.5% of the variance can be explained by combined pitch percentage….not great</a:t>
            </a:r>
          </a:p>
          <a:p>
            <a:r>
              <a:rPr lang="en-US" sz="1400" dirty="0">
                <a:latin typeface="Cambria" panose="02040503050406030204" pitchFamily="18" charset="0"/>
                <a:ea typeface="Cambria" panose="02040503050406030204" pitchFamily="18" charset="0"/>
              </a:rPr>
              <a:t>This is a good start at least as it does indicate that there is a relationship it just might not be best found using linear regression</a:t>
            </a:r>
          </a:p>
        </p:txBody>
      </p:sp>
      <p:pic>
        <p:nvPicPr>
          <p:cNvPr id="3" name="Audio 2">
            <a:hlinkClick r:id="" action="ppaction://media"/>
            <a:extLst>
              <a:ext uri="{FF2B5EF4-FFF2-40B4-BE49-F238E27FC236}">
                <a16:creationId xmlns:a16="http://schemas.microsoft.com/office/drawing/2014/main" id="{FB5BAD6E-520C-4A43-A122-F7DB8016FFE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1694481"/>
      </p:ext>
    </p:extLst>
  </p:cSld>
  <p:clrMapOvr>
    <a:masterClrMapping/>
  </p:clrMapOvr>
  <mc:AlternateContent xmlns:mc="http://schemas.openxmlformats.org/markup-compatibility/2006">
    <mc:Choice xmlns:p14="http://schemas.microsoft.com/office/powerpoint/2010/main" Requires="p14">
      <p:transition spd="med" p14:dur="700" advTm="41056">
        <p:fade/>
      </p:transition>
    </mc:Choice>
    <mc:Fallback>
      <p:transition spd="med" advTm="410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flipV="1">
            <a:off x="-25400" y="6829291"/>
            <a:ext cx="12192000" cy="45719"/>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Knn</a:t>
            </a:r>
            <a:r>
              <a:rPr lang="en-US" dirty="0">
                <a:latin typeface="Cambria" panose="02040503050406030204" pitchFamily="18" charset="0"/>
                <a:ea typeface="Cambria" panose="02040503050406030204" pitchFamily="18" charset="0"/>
              </a:rPr>
              <a:t> Classification</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3" name="Picture 2">
            <a:extLst>
              <a:ext uri="{FF2B5EF4-FFF2-40B4-BE49-F238E27FC236}">
                <a16:creationId xmlns:a16="http://schemas.microsoft.com/office/drawing/2014/main" id="{B0013716-72D2-4838-A967-0000425C4E0C}"/>
              </a:ext>
            </a:extLst>
          </p:cNvPr>
          <p:cNvPicPr>
            <a:picLocks noChangeAspect="1"/>
          </p:cNvPicPr>
          <p:nvPr/>
        </p:nvPicPr>
        <p:blipFill>
          <a:blip r:embed="rId7"/>
          <a:stretch>
            <a:fillRect/>
          </a:stretch>
        </p:blipFill>
        <p:spPr>
          <a:xfrm>
            <a:off x="1614710" y="1903313"/>
            <a:ext cx="3209844" cy="2204845"/>
          </a:xfrm>
          <a:prstGeom prst="rect">
            <a:avLst/>
          </a:prstGeom>
        </p:spPr>
      </p:pic>
      <p:pic>
        <p:nvPicPr>
          <p:cNvPr id="4" name="Picture 3">
            <a:extLst>
              <a:ext uri="{FF2B5EF4-FFF2-40B4-BE49-F238E27FC236}">
                <a16:creationId xmlns:a16="http://schemas.microsoft.com/office/drawing/2014/main" id="{C3AA8612-4501-47BD-96B8-D20D0C38E1EC}"/>
              </a:ext>
            </a:extLst>
          </p:cNvPr>
          <p:cNvPicPr>
            <a:picLocks noChangeAspect="1"/>
          </p:cNvPicPr>
          <p:nvPr/>
        </p:nvPicPr>
        <p:blipFill>
          <a:blip r:embed="rId8"/>
          <a:stretch>
            <a:fillRect/>
          </a:stretch>
        </p:blipFill>
        <p:spPr>
          <a:xfrm>
            <a:off x="5105400" y="2910505"/>
            <a:ext cx="3239200" cy="2185484"/>
          </a:xfrm>
          <a:prstGeom prst="rect">
            <a:avLst/>
          </a:prstGeom>
        </p:spPr>
      </p:pic>
      <p:pic>
        <p:nvPicPr>
          <p:cNvPr id="6" name="Picture 5">
            <a:extLst>
              <a:ext uri="{FF2B5EF4-FFF2-40B4-BE49-F238E27FC236}">
                <a16:creationId xmlns:a16="http://schemas.microsoft.com/office/drawing/2014/main" id="{2B8C71DF-3F64-44F4-A8D2-6F64EF4C1F5C}"/>
              </a:ext>
            </a:extLst>
          </p:cNvPr>
          <p:cNvPicPr>
            <a:picLocks noChangeAspect="1"/>
          </p:cNvPicPr>
          <p:nvPr/>
        </p:nvPicPr>
        <p:blipFill>
          <a:blip r:embed="rId9"/>
          <a:stretch>
            <a:fillRect/>
          </a:stretch>
        </p:blipFill>
        <p:spPr>
          <a:xfrm>
            <a:off x="8610600" y="5102996"/>
            <a:ext cx="3228975" cy="866775"/>
          </a:xfrm>
          <a:prstGeom prst="rect">
            <a:avLst/>
          </a:prstGeom>
        </p:spPr>
      </p:pic>
      <p:sp>
        <p:nvSpPr>
          <p:cNvPr id="11" name="TextBox 10">
            <a:extLst>
              <a:ext uri="{FF2B5EF4-FFF2-40B4-BE49-F238E27FC236}">
                <a16:creationId xmlns:a16="http://schemas.microsoft.com/office/drawing/2014/main" id="{3D116BB3-EB2E-4E58-AF34-A6A8F37AE682}"/>
              </a:ext>
            </a:extLst>
          </p:cNvPr>
          <p:cNvSpPr txBox="1"/>
          <p:nvPr/>
        </p:nvSpPr>
        <p:spPr>
          <a:xfrm>
            <a:off x="228600" y="1905000"/>
            <a:ext cx="1295400"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Prep Data</a:t>
            </a:r>
          </a:p>
        </p:txBody>
      </p:sp>
      <p:sp>
        <p:nvSpPr>
          <p:cNvPr id="13" name="TextBox 12">
            <a:extLst>
              <a:ext uri="{FF2B5EF4-FFF2-40B4-BE49-F238E27FC236}">
                <a16:creationId xmlns:a16="http://schemas.microsoft.com/office/drawing/2014/main" id="{DA8AD834-FFA8-4E9D-8DE0-B42806924277}"/>
              </a:ext>
            </a:extLst>
          </p:cNvPr>
          <p:cNvSpPr txBox="1"/>
          <p:nvPr/>
        </p:nvSpPr>
        <p:spPr>
          <a:xfrm>
            <a:off x="4979227" y="2274332"/>
            <a:ext cx="3666815" cy="646331"/>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Divide Data into training and testing</a:t>
            </a:r>
          </a:p>
        </p:txBody>
      </p:sp>
      <p:sp>
        <p:nvSpPr>
          <p:cNvPr id="14" name="TextBox 13">
            <a:extLst>
              <a:ext uri="{FF2B5EF4-FFF2-40B4-BE49-F238E27FC236}">
                <a16:creationId xmlns:a16="http://schemas.microsoft.com/office/drawing/2014/main" id="{B751E99B-194B-4AEC-82BA-D3FC22D2C23D}"/>
              </a:ext>
            </a:extLst>
          </p:cNvPr>
          <p:cNvSpPr txBox="1"/>
          <p:nvPr/>
        </p:nvSpPr>
        <p:spPr>
          <a:xfrm>
            <a:off x="8511531" y="4733664"/>
            <a:ext cx="3666815"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Create function to test accuracy</a:t>
            </a:r>
          </a:p>
        </p:txBody>
      </p:sp>
      <p:pic>
        <p:nvPicPr>
          <p:cNvPr id="5" name="Audio 4">
            <a:hlinkClick r:id="" action="ppaction://media"/>
            <a:extLst>
              <a:ext uri="{FF2B5EF4-FFF2-40B4-BE49-F238E27FC236}">
                <a16:creationId xmlns:a16="http://schemas.microsoft.com/office/drawing/2014/main" id="{59ABADB3-8B98-4315-A11C-B272F5DB8CD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01986616"/>
      </p:ext>
    </p:extLst>
  </p:cSld>
  <p:clrMapOvr>
    <a:masterClrMapping/>
  </p:clrMapOvr>
  <mc:AlternateContent xmlns:mc="http://schemas.openxmlformats.org/markup-compatibility/2006">
    <mc:Choice xmlns:p14="http://schemas.microsoft.com/office/powerpoint/2010/main" Requires="p14">
      <p:transition spd="med" p14:dur="700" advTm="43745">
        <p:fade/>
      </p:transition>
    </mc:Choice>
    <mc:Fallback>
      <p:transition spd="med" advTm="437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flipV="1">
            <a:off x="-25400" y="6829291"/>
            <a:ext cx="12192000" cy="45719"/>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Knn</a:t>
            </a:r>
            <a:r>
              <a:rPr lang="en-US" dirty="0">
                <a:latin typeface="Cambria" panose="02040503050406030204" pitchFamily="18" charset="0"/>
                <a:ea typeface="Cambria" panose="02040503050406030204" pitchFamily="18" charset="0"/>
              </a:rPr>
              <a:t> Classification</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latin typeface="Cambria" panose="02040503050406030204" pitchFamily="18" charset="0"/>
              <a:ea typeface="Cambria" panose="02040503050406030204" pitchFamily="18" charset="0"/>
            </a:endParaRP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sp>
        <p:nvSpPr>
          <p:cNvPr id="11" name="TextBox 10">
            <a:extLst>
              <a:ext uri="{FF2B5EF4-FFF2-40B4-BE49-F238E27FC236}">
                <a16:creationId xmlns:a16="http://schemas.microsoft.com/office/drawing/2014/main" id="{3D116BB3-EB2E-4E58-AF34-A6A8F37AE682}"/>
              </a:ext>
            </a:extLst>
          </p:cNvPr>
          <p:cNvSpPr txBox="1"/>
          <p:nvPr/>
        </p:nvSpPr>
        <p:spPr>
          <a:xfrm>
            <a:off x="519223" y="1873362"/>
            <a:ext cx="4546600"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Run Classification for multiple values of R</a:t>
            </a:r>
          </a:p>
        </p:txBody>
      </p:sp>
      <p:pic>
        <p:nvPicPr>
          <p:cNvPr id="5" name="Picture 4">
            <a:extLst>
              <a:ext uri="{FF2B5EF4-FFF2-40B4-BE49-F238E27FC236}">
                <a16:creationId xmlns:a16="http://schemas.microsoft.com/office/drawing/2014/main" id="{D60F5375-919A-4D97-BE40-92F8B5AC5549}"/>
              </a:ext>
            </a:extLst>
          </p:cNvPr>
          <p:cNvPicPr>
            <a:picLocks noChangeAspect="1"/>
          </p:cNvPicPr>
          <p:nvPr/>
        </p:nvPicPr>
        <p:blipFill>
          <a:blip r:embed="rId7"/>
          <a:stretch>
            <a:fillRect/>
          </a:stretch>
        </p:blipFill>
        <p:spPr>
          <a:xfrm>
            <a:off x="533400" y="2284794"/>
            <a:ext cx="4546600" cy="2640624"/>
          </a:xfrm>
          <a:prstGeom prst="rect">
            <a:avLst/>
          </a:prstGeom>
        </p:spPr>
      </p:pic>
      <p:pic>
        <p:nvPicPr>
          <p:cNvPr id="7" name="Picture 6">
            <a:extLst>
              <a:ext uri="{FF2B5EF4-FFF2-40B4-BE49-F238E27FC236}">
                <a16:creationId xmlns:a16="http://schemas.microsoft.com/office/drawing/2014/main" id="{FCB6BD4D-15E0-4D3C-9810-28F3184F5006}"/>
              </a:ext>
            </a:extLst>
          </p:cNvPr>
          <p:cNvPicPr>
            <a:picLocks noChangeAspect="1"/>
          </p:cNvPicPr>
          <p:nvPr/>
        </p:nvPicPr>
        <p:blipFill>
          <a:blip r:embed="rId8"/>
          <a:stretch>
            <a:fillRect/>
          </a:stretch>
        </p:blipFill>
        <p:spPr>
          <a:xfrm>
            <a:off x="6934200" y="2242694"/>
            <a:ext cx="4318805" cy="2825083"/>
          </a:xfrm>
          <a:prstGeom prst="rect">
            <a:avLst/>
          </a:prstGeom>
        </p:spPr>
      </p:pic>
      <p:sp>
        <p:nvSpPr>
          <p:cNvPr id="15" name="Rectangle 14">
            <a:extLst>
              <a:ext uri="{FF2B5EF4-FFF2-40B4-BE49-F238E27FC236}">
                <a16:creationId xmlns:a16="http://schemas.microsoft.com/office/drawing/2014/main" id="{3EBFB708-607C-46EF-BB93-8D8B00E77DA2}"/>
              </a:ext>
            </a:extLst>
          </p:cNvPr>
          <p:cNvSpPr/>
          <p:nvPr/>
        </p:nvSpPr>
        <p:spPr>
          <a:xfrm>
            <a:off x="7467600" y="2507296"/>
            <a:ext cx="152400" cy="19100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6" name="Rectangle 15">
            <a:extLst>
              <a:ext uri="{FF2B5EF4-FFF2-40B4-BE49-F238E27FC236}">
                <a16:creationId xmlns:a16="http://schemas.microsoft.com/office/drawing/2014/main" id="{51F5DAF5-53BE-4F5F-B4B9-BCB0E45B4514}"/>
              </a:ext>
            </a:extLst>
          </p:cNvPr>
          <p:cNvSpPr/>
          <p:nvPr/>
        </p:nvSpPr>
        <p:spPr>
          <a:xfrm>
            <a:off x="9707881" y="3323357"/>
            <a:ext cx="152401" cy="1093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9" name="Rectangle 2">
            <a:extLst>
              <a:ext uri="{FF2B5EF4-FFF2-40B4-BE49-F238E27FC236}">
                <a16:creationId xmlns:a16="http://schemas.microsoft.com/office/drawing/2014/main" id="{3D1A41DD-28F5-4599-A6B3-05F2F253111D}"/>
              </a:ext>
            </a:extLst>
          </p:cNvPr>
          <p:cNvSpPr>
            <a:spLocks noChangeArrowheads="1"/>
          </p:cNvSpPr>
          <p:nvPr/>
        </p:nvSpPr>
        <p:spPr bwMode="auto">
          <a:xfrm>
            <a:off x="152400" y="5331443"/>
            <a:ext cx="11582400"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ambria" panose="02040503050406030204" pitchFamily="18" charset="0"/>
                <a:ea typeface="Cambria" panose="02040503050406030204" pitchFamily="18" charset="0"/>
              </a:rPr>
              <a:t>[1] "Testing Scores best accuracy of 0.79 at k= 3" [1] "Training Scores best accuracy of 0.76 at k= 3"</a:t>
            </a:r>
            <a:endPar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3" name="Audio 2">
            <a:hlinkClick r:id="" action="ppaction://media"/>
            <a:extLst>
              <a:ext uri="{FF2B5EF4-FFF2-40B4-BE49-F238E27FC236}">
                <a16:creationId xmlns:a16="http://schemas.microsoft.com/office/drawing/2014/main" id="{9BAB4F23-D054-411B-BDFE-6C8625CC6E0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8165306"/>
      </p:ext>
    </p:extLst>
  </p:cSld>
  <p:clrMapOvr>
    <a:masterClrMapping/>
  </p:clrMapOvr>
  <mc:AlternateContent xmlns:mc="http://schemas.openxmlformats.org/markup-compatibility/2006">
    <mc:Choice xmlns:p14="http://schemas.microsoft.com/office/powerpoint/2010/main" Requires="p14">
      <p:transition spd="med" p14:dur="700" advTm="16778">
        <p:fade/>
      </p:transition>
    </mc:Choice>
    <mc:Fallback>
      <p:transition spd="med" advTm="167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flipV="1">
            <a:off x="-25400" y="6829291"/>
            <a:ext cx="12192000" cy="45719"/>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p:txBody>
          <a:bodyPr/>
          <a:lstStyle/>
          <a:p>
            <a:r>
              <a:rPr lang="en-US" dirty="0" err="1">
                <a:latin typeface="Cambria" panose="02040503050406030204" pitchFamily="18" charset="0"/>
                <a:ea typeface="Cambria" panose="02040503050406030204" pitchFamily="18" charset="0"/>
              </a:rPr>
              <a:t>Knn</a:t>
            </a:r>
            <a:r>
              <a:rPr lang="en-US" dirty="0">
                <a:latin typeface="Cambria" panose="02040503050406030204" pitchFamily="18" charset="0"/>
                <a:ea typeface="Cambria" panose="02040503050406030204" pitchFamily="18" charset="0"/>
              </a:rPr>
              <a:t> Classification Cross Validation</a:t>
            </a:r>
          </a:p>
        </p:txBody>
      </p:sp>
      <p:sp>
        <p:nvSpPr>
          <p:cNvPr id="11" name="TextBox 10">
            <a:extLst>
              <a:ext uri="{FF2B5EF4-FFF2-40B4-BE49-F238E27FC236}">
                <a16:creationId xmlns:a16="http://schemas.microsoft.com/office/drawing/2014/main" id="{3D116BB3-EB2E-4E58-AF34-A6A8F37AE682}"/>
              </a:ext>
            </a:extLst>
          </p:cNvPr>
          <p:cNvSpPr txBox="1"/>
          <p:nvPr/>
        </p:nvSpPr>
        <p:spPr>
          <a:xfrm>
            <a:off x="3012558" y="1896406"/>
            <a:ext cx="4546600"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Cross Validation Training Data</a:t>
            </a:r>
          </a:p>
        </p:txBody>
      </p:sp>
      <p:pic>
        <p:nvPicPr>
          <p:cNvPr id="2" name="Picture 1">
            <a:extLst>
              <a:ext uri="{FF2B5EF4-FFF2-40B4-BE49-F238E27FC236}">
                <a16:creationId xmlns:a16="http://schemas.microsoft.com/office/drawing/2014/main" id="{1691A139-FBE9-4E2C-9BE7-2B9DBA74EE60}"/>
              </a:ext>
            </a:extLst>
          </p:cNvPr>
          <p:cNvPicPr>
            <a:picLocks noChangeAspect="1"/>
          </p:cNvPicPr>
          <p:nvPr/>
        </p:nvPicPr>
        <p:blipFill>
          <a:blip r:embed="rId7"/>
          <a:stretch>
            <a:fillRect/>
          </a:stretch>
        </p:blipFill>
        <p:spPr>
          <a:xfrm>
            <a:off x="821909" y="2248010"/>
            <a:ext cx="2226091" cy="1966472"/>
          </a:xfrm>
          <a:prstGeom prst="rect">
            <a:avLst/>
          </a:prstGeom>
        </p:spPr>
      </p:pic>
      <p:pic>
        <p:nvPicPr>
          <p:cNvPr id="3" name="Picture 2">
            <a:extLst>
              <a:ext uri="{FF2B5EF4-FFF2-40B4-BE49-F238E27FC236}">
                <a16:creationId xmlns:a16="http://schemas.microsoft.com/office/drawing/2014/main" id="{EFB8E447-311B-4560-A954-5B8BE7B701A0}"/>
              </a:ext>
            </a:extLst>
          </p:cNvPr>
          <p:cNvPicPr>
            <a:picLocks noChangeAspect="1"/>
          </p:cNvPicPr>
          <p:nvPr/>
        </p:nvPicPr>
        <p:blipFill>
          <a:blip r:embed="rId8"/>
          <a:stretch>
            <a:fillRect/>
          </a:stretch>
        </p:blipFill>
        <p:spPr>
          <a:xfrm>
            <a:off x="5943600" y="2248009"/>
            <a:ext cx="3430239" cy="1966473"/>
          </a:xfrm>
          <a:prstGeom prst="rect">
            <a:avLst/>
          </a:prstGeom>
        </p:spPr>
      </p:pic>
      <p:pic>
        <p:nvPicPr>
          <p:cNvPr id="4" name="Picture 3">
            <a:extLst>
              <a:ext uri="{FF2B5EF4-FFF2-40B4-BE49-F238E27FC236}">
                <a16:creationId xmlns:a16="http://schemas.microsoft.com/office/drawing/2014/main" id="{EDA381B0-6188-4432-B38D-E923AC01180D}"/>
              </a:ext>
            </a:extLst>
          </p:cNvPr>
          <p:cNvPicPr>
            <a:picLocks noChangeAspect="1"/>
          </p:cNvPicPr>
          <p:nvPr/>
        </p:nvPicPr>
        <p:blipFill>
          <a:blip r:embed="rId9"/>
          <a:stretch>
            <a:fillRect/>
          </a:stretch>
        </p:blipFill>
        <p:spPr>
          <a:xfrm>
            <a:off x="786467" y="4390464"/>
            <a:ext cx="2226091" cy="2000176"/>
          </a:xfrm>
          <a:prstGeom prst="rect">
            <a:avLst/>
          </a:prstGeom>
        </p:spPr>
      </p:pic>
      <p:pic>
        <p:nvPicPr>
          <p:cNvPr id="6" name="Picture 5">
            <a:extLst>
              <a:ext uri="{FF2B5EF4-FFF2-40B4-BE49-F238E27FC236}">
                <a16:creationId xmlns:a16="http://schemas.microsoft.com/office/drawing/2014/main" id="{2888730A-484A-45DF-9592-93F0450D432D}"/>
              </a:ext>
            </a:extLst>
          </p:cNvPr>
          <p:cNvPicPr>
            <a:picLocks noChangeAspect="1"/>
          </p:cNvPicPr>
          <p:nvPr/>
        </p:nvPicPr>
        <p:blipFill>
          <a:blip r:embed="rId10"/>
          <a:stretch>
            <a:fillRect/>
          </a:stretch>
        </p:blipFill>
        <p:spPr>
          <a:xfrm>
            <a:off x="5932967" y="4390464"/>
            <a:ext cx="3430238" cy="2000977"/>
          </a:xfrm>
          <a:prstGeom prst="rect">
            <a:avLst/>
          </a:prstGeom>
        </p:spPr>
      </p:pic>
      <p:sp>
        <p:nvSpPr>
          <p:cNvPr id="17" name="Rectangle 16">
            <a:extLst>
              <a:ext uri="{FF2B5EF4-FFF2-40B4-BE49-F238E27FC236}">
                <a16:creationId xmlns:a16="http://schemas.microsoft.com/office/drawing/2014/main" id="{93F85C36-17E5-4292-9B31-D93F5B78604D}"/>
              </a:ext>
            </a:extLst>
          </p:cNvPr>
          <p:cNvSpPr/>
          <p:nvPr/>
        </p:nvSpPr>
        <p:spPr>
          <a:xfrm>
            <a:off x="6400800" y="2405589"/>
            <a:ext cx="152400" cy="1427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8" name="Rectangle 17">
            <a:extLst>
              <a:ext uri="{FF2B5EF4-FFF2-40B4-BE49-F238E27FC236}">
                <a16:creationId xmlns:a16="http://schemas.microsoft.com/office/drawing/2014/main" id="{0DC5923A-2C39-4981-88FD-D9B4AF49FA89}"/>
              </a:ext>
            </a:extLst>
          </p:cNvPr>
          <p:cNvSpPr/>
          <p:nvPr/>
        </p:nvSpPr>
        <p:spPr>
          <a:xfrm>
            <a:off x="6491177" y="4516375"/>
            <a:ext cx="152400" cy="1427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C669116B-2955-49B1-BB71-B351202F9243}"/>
              </a:ext>
            </a:extLst>
          </p:cNvPr>
          <p:cNvSpPr txBox="1"/>
          <p:nvPr/>
        </p:nvSpPr>
        <p:spPr>
          <a:xfrm>
            <a:off x="3941726" y="2232844"/>
            <a:ext cx="1773274" cy="646331"/>
          </a:xfrm>
          <a:prstGeom prst="rect">
            <a:avLst/>
          </a:prstGeom>
          <a:noFill/>
        </p:spPr>
        <p:txBody>
          <a:bodyPr wrap="square" rtlCol="0">
            <a:spAutoFit/>
          </a:bodyPr>
          <a:lstStyle/>
          <a:p>
            <a:r>
              <a:rPr lang="en-US" dirty="0">
                <a:solidFill>
                  <a:srgbClr val="FF0000"/>
                </a:solidFill>
                <a:latin typeface="Cambria" panose="02040503050406030204" pitchFamily="18" charset="0"/>
                <a:ea typeface="Cambria" panose="02040503050406030204" pitchFamily="18" charset="0"/>
              </a:rPr>
              <a:t>Accuracy of 63% at k=3</a:t>
            </a:r>
          </a:p>
        </p:txBody>
      </p:sp>
      <p:sp>
        <p:nvSpPr>
          <p:cNvPr id="20" name="TextBox 19">
            <a:extLst>
              <a:ext uri="{FF2B5EF4-FFF2-40B4-BE49-F238E27FC236}">
                <a16:creationId xmlns:a16="http://schemas.microsoft.com/office/drawing/2014/main" id="{7B51C751-83A7-48CB-9EC9-07263985EBFF}"/>
              </a:ext>
            </a:extLst>
          </p:cNvPr>
          <p:cNvSpPr txBox="1"/>
          <p:nvPr/>
        </p:nvSpPr>
        <p:spPr>
          <a:xfrm>
            <a:off x="4141972" y="4390464"/>
            <a:ext cx="1773274" cy="646331"/>
          </a:xfrm>
          <a:prstGeom prst="rect">
            <a:avLst/>
          </a:prstGeom>
          <a:noFill/>
        </p:spPr>
        <p:txBody>
          <a:bodyPr wrap="square" rtlCol="0">
            <a:spAutoFit/>
          </a:bodyPr>
          <a:lstStyle/>
          <a:p>
            <a:r>
              <a:rPr lang="en-US" dirty="0">
                <a:solidFill>
                  <a:srgbClr val="FF0000"/>
                </a:solidFill>
                <a:latin typeface="Cambria" panose="02040503050406030204" pitchFamily="18" charset="0"/>
                <a:ea typeface="Cambria" panose="02040503050406030204" pitchFamily="18" charset="0"/>
              </a:rPr>
              <a:t>Accuracy of 66% at k=3</a:t>
            </a:r>
          </a:p>
        </p:txBody>
      </p:sp>
      <p:sp>
        <p:nvSpPr>
          <p:cNvPr id="14" name="TextBox 13">
            <a:extLst>
              <a:ext uri="{FF2B5EF4-FFF2-40B4-BE49-F238E27FC236}">
                <a16:creationId xmlns:a16="http://schemas.microsoft.com/office/drawing/2014/main" id="{73FA552B-E7DA-4A28-8E62-6F00D4A547DB}"/>
              </a:ext>
            </a:extLst>
          </p:cNvPr>
          <p:cNvSpPr txBox="1"/>
          <p:nvPr/>
        </p:nvSpPr>
        <p:spPr>
          <a:xfrm>
            <a:off x="3012558" y="4084088"/>
            <a:ext cx="4546600"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Cross Validation Full Data Set</a:t>
            </a:r>
          </a:p>
        </p:txBody>
      </p:sp>
      <p:pic>
        <p:nvPicPr>
          <p:cNvPr id="7" name="Audio 6">
            <a:hlinkClick r:id="" action="ppaction://media"/>
            <a:extLst>
              <a:ext uri="{FF2B5EF4-FFF2-40B4-BE49-F238E27FC236}">
                <a16:creationId xmlns:a16="http://schemas.microsoft.com/office/drawing/2014/main" id="{50A4A95D-22A8-4220-B461-F27D4B8E39B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9616109"/>
      </p:ext>
    </p:extLst>
  </p:cSld>
  <p:clrMapOvr>
    <a:masterClrMapping/>
  </p:clrMapOvr>
  <mc:AlternateContent xmlns:mc="http://schemas.openxmlformats.org/markup-compatibility/2006">
    <mc:Choice xmlns:p14="http://schemas.microsoft.com/office/powerpoint/2010/main" Requires="p14">
      <p:transition spd="med" p14:dur="700" advTm="27973">
        <p:fade/>
      </p:transition>
    </mc:Choice>
    <mc:Fallback>
      <p:transition spd="med" advTm="279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flipV="1">
            <a:off x="-25400" y="6829291"/>
            <a:ext cx="12192000" cy="45719"/>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381000" y="467360"/>
            <a:ext cx="10469880" cy="1233424"/>
          </a:xfrm>
        </p:spPr>
        <p:txBody>
          <a:bodyPr/>
          <a:lstStyle/>
          <a:p>
            <a:r>
              <a:rPr lang="en-US" dirty="0">
                <a:latin typeface="Cambria" panose="02040503050406030204" pitchFamily="18" charset="0"/>
                <a:ea typeface="Cambria" panose="02040503050406030204" pitchFamily="18" charset="0"/>
              </a:rPr>
              <a:t>Test Accuracy of data on entire set (Pitchers &gt;4 Starts)</a:t>
            </a:r>
          </a:p>
        </p:txBody>
      </p:sp>
      <p:sp>
        <p:nvSpPr>
          <p:cNvPr id="11" name="TextBox 10">
            <a:extLst>
              <a:ext uri="{FF2B5EF4-FFF2-40B4-BE49-F238E27FC236}">
                <a16:creationId xmlns:a16="http://schemas.microsoft.com/office/drawing/2014/main" id="{3D116BB3-EB2E-4E58-AF34-A6A8F37AE682}"/>
              </a:ext>
            </a:extLst>
          </p:cNvPr>
          <p:cNvSpPr txBox="1"/>
          <p:nvPr/>
        </p:nvSpPr>
        <p:spPr>
          <a:xfrm>
            <a:off x="519223" y="1873362"/>
            <a:ext cx="4546600"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Test Accuracy</a:t>
            </a:r>
          </a:p>
        </p:txBody>
      </p:sp>
      <p:sp>
        <p:nvSpPr>
          <p:cNvPr id="2" name="TextBox 1">
            <a:extLst>
              <a:ext uri="{FF2B5EF4-FFF2-40B4-BE49-F238E27FC236}">
                <a16:creationId xmlns:a16="http://schemas.microsoft.com/office/drawing/2014/main" id="{8E1BDE5F-B0C5-4E8B-85A7-B286D0A67A0F}"/>
              </a:ext>
            </a:extLst>
          </p:cNvPr>
          <p:cNvSpPr txBox="1"/>
          <p:nvPr/>
        </p:nvSpPr>
        <p:spPr>
          <a:xfrm>
            <a:off x="4648200" y="1873362"/>
            <a:ext cx="4724400" cy="2308324"/>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It seems as though my model has a tendency to predict a better variance than average. My model mistakenly predicts 2 pitchers having over the average variance, while it mistakenly predicts 17 being under the variance. But overall the model’s performance at 75% which is a good start in building further analysis to be more precise.</a:t>
            </a:r>
          </a:p>
        </p:txBody>
      </p:sp>
      <p:pic>
        <p:nvPicPr>
          <p:cNvPr id="3" name="Picture 2">
            <a:extLst>
              <a:ext uri="{FF2B5EF4-FFF2-40B4-BE49-F238E27FC236}">
                <a16:creationId xmlns:a16="http://schemas.microsoft.com/office/drawing/2014/main" id="{B0C67FDD-F6E4-4839-BB2C-8725E3450C2F}"/>
              </a:ext>
            </a:extLst>
          </p:cNvPr>
          <p:cNvPicPr>
            <a:picLocks noChangeAspect="1"/>
          </p:cNvPicPr>
          <p:nvPr/>
        </p:nvPicPr>
        <p:blipFill>
          <a:blip r:embed="rId7"/>
          <a:stretch>
            <a:fillRect/>
          </a:stretch>
        </p:blipFill>
        <p:spPr>
          <a:xfrm>
            <a:off x="519223" y="2217162"/>
            <a:ext cx="3371850" cy="4095750"/>
          </a:xfrm>
          <a:prstGeom prst="rect">
            <a:avLst/>
          </a:prstGeom>
        </p:spPr>
      </p:pic>
      <p:pic>
        <p:nvPicPr>
          <p:cNvPr id="6" name="Audio 5">
            <a:hlinkClick r:id="" action="ppaction://media"/>
            <a:extLst>
              <a:ext uri="{FF2B5EF4-FFF2-40B4-BE49-F238E27FC236}">
                <a16:creationId xmlns:a16="http://schemas.microsoft.com/office/drawing/2014/main" id="{5C571AB6-75AA-43D2-AFE7-964518BF6CA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82639108"/>
      </p:ext>
    </p:extLst>
  </p:cSld>
  <p:clrMapOvr>
    <a:masterClrMapping/>
  </p:clrMapOvr>
  <mc:AlternateContent xmlns:mc="http://schemas.openxmlformats.org/markup-compatibility/2006">
    <mc:Choice xmlns:p14="http://schemas.microsoft.com/office/powerpoint/2010/main" Requires="p14">
      <p:transition spd="med" p14:dur="700" advTm="40085">
        <p:fade/>
      </p:transition>
    </mc:Choice>
    <mc:Fallback>
      <p:transition spd="med" advTm="400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flipV="1">
            <a:off x="-25400" y="6829291"/>
            <a:ext cx="12192000" cy="45719"/>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381000" y="467360"/>
            <a:ext cx="11049000" cy="1233424"/>
          </a:xfrm>
        </p:spPr>
        <p:txBody>
          <a:bodyPr/>
          <a:lstStyle/>
          <a:p>
            <a:r>
              <a:rPr lang="en-US" dirty="0">
                <a:latin typeface="Cambria" panose="02040503050406030204" pitchFamily="18" charset="0"/>
                <a:ea typeface="Cambria" panose="02040503050406030204" pitchFamily="18" charset="0"/>
              </a:rPr>
              <a:t>Apply Model to All Pitchers not limited to 5 or more Starts</a:t>
            </a:r>
          </a:p>
        </p:txBody>
      </p:sp>
      <p:sp>
        <p:nvSpPr>
          <p:cNvPr id="11" name="TextBox 10">
            <a:extLst>
              <a:ext uri="{FF2B5EF4-FFF2-40B4-BE49-F238E27FC236}">
                <a16:creationId xmlns:a16="http://schemas.microsoft.com/office/drawing/2014/main" id="{3D116BB3-EB2E-4E58-AF34-A6A8F37AE682}"/>
              </a:ext>
            </a:extLst>
          </p:cNvPr>
          <p:cNvSpPr txBox="1"/>
          <p:nvPr/>
        </p:nvSpPr>
        <p:spPr>
          <a:xfrm>
            <a:off x="6282767" y="2025762"/>
            <a:ext cx="5611145"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Results</a:t>
            </a:r>
          </a:p>
        </p:txBody>
      </p:sp>
      <p:pic>
        <p:nvPicPr>
          <p:cNvPr id="4" name="Picture 3">
            <a:extLst>
              <a:ext uri="{FF2B5EF4-FFF2-40B4-BE49-F238E27FC236}">
                <a16:creationId xmlns:a16="http://schemas.microsoft.com/office/drawing/2014/main" id="{B8C46169-84E0-4E4F-BB60-FEE7F2358FE4}"/>
              </a:ext>
            </a:extLst>
          </p:cNvPr>
          <p:cNvPicPr>
            <a:picLocks noChangeAspect="1"/>
          </p:cNvPicPr>
          <p:nvPr/>
        </p:nvPicPr>
        <p:blipFill>
          <a:blip r:embed="rId7"/>
          <a:stretch>
            <a:fillRect/>
          </a:stretch>
        </p:blipFill>
        <p:spPr>
          <a:xfrm>
            <a:off x="519223" y="2367096"/>
            <a:ext cx="5542411" cy="3253972"/>
          </a:xfrm>
          <a:prstGeom prst="rect">
            <a:avLst/>
          </a:prstGeom>
        </p:spPr>
      </p:pic>
      <p:sp>
        <p:nvSpPr>
          <p:cNvPr id="10" name="TextBox 9">
            <a:extLst>
              <a:ext uri="{FF2B5EF4-FFF2-40B4-BE49-F238E27FC236}">
                <a16:creationId xmlns:a16="http://schemas.microsoft.com/office/drawing/2014/main" id="{B5171C46-A366-4676-9B47-000F109BCF50}"/>
              </a:ext>
            </a:extLst>
          </p:cNvPr>
          <p:cNvSpPr txBox="1"/>
          <p:nvPr/>
        </p:nvSpPr>
        <p:spPr>
          <a:xfrm>
            <a:off x="671622" y="2025762"/>
            <a:ext cx="5611145"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Run Model for all pitchers with a  start a Coors</a:t>
            </a:r>
          </a:p>
        </p:txBody>
      </p:sp>
      <p:pic>
        <p:nvPicPr>
          <p:cNvPr id="6" name="Picture 5">
            <a:extLst>
              <a:ext uri="{FF2B5EF4-FFF2-40B4-BE49-F238E27FC236}">
                <a16:creationId xmlns:a16="http://schemas.microsoft.com/office/drawing/2014/main" id="{B93F30C0-2117-4A8A-B08A-00408439314D}"/>
              </a:ext>
            </a:extLst>
          </p:cNvPr>
          <p:cNvPicPr>
            <a:picLocks noChangeAspect="1"/>
          </p:cNvPicPr>
          <p:nvPr/>
        </p:nvPicPr>
        <p:blipFill>
          <a:blip r:embed="rId8"/>
          <a:stretch>
            <a:fillRect/>
          </a:stretch>
        </p:blipFill>
        <p:spPr>
          <a:xfrm>
            <a:off x="6400800" y="2483083"/>
            <a:ext cx="3867150" cy="838200"/>
          </a:xfrm>
          <a:prstGeom prst="rect">
            <a:avLst/>
          </a:prstGeom>
        </p:spPr>
      </p:pic>
      <p:sp>
        <p:nvSpPr>
          <p:cNvPr id="7" name="TextBox 6">
            <a:extLst>
              <a:ext uri="{FF2B5EF4-FFF2-40B4-BE49-F238E27FC236}">
                <a16:creationId xmlns:a16="http://schemas.microsoft.com/office/drawing/2014/main" id="{4967848D-0B2F-49DA-A846-8F25A3C197DA}"/>
              </a:ext>
            </a:extLst>
          </p:cNvPr>
          <p:cNvSpPr txBox="1"/>
          <p:nvPr/>
        </p:nvSpPr>
        <p:spPr>
          <a:xfrm>
            <a:off x="6477000" y="3472698"/>
            <a:ext cx="38100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Overall Results were alright using a dataset consisting of only pitchers with more than four starts my model correctly predicted whether a pitcher would have a variance above or below the average 66% of the time.</a:t>
            </a:r>
          </a:p>
          <a:p>
            <a:pPr marL="285750" indent="-285750">
              <a:buFont typeface="Arial" panose="020B0604020202020204" pitchFamily="34" charset="0"/>
              <a:buChar char="•"/>
            </a:pPr>
            <a:r>
              <a:rPr lang="en-US" dirty="0"/>
              <a:t>I think using pitchers with more experience at Coors likely skewed my data toward lower variance as evident by my results.</a:t>
            </a:r>
          </a:p>
        </p:txBody>
      </p:sp>
      <p:pic>
        <p:nvPicPr>
          <p:cNvPr id="14" name="Audio 13">
            <a:hlinkClick r:id="" action="ppaction://media"/>
            <a:extLst>
              <a:ext uri="{FF2B5EF4-FFF2-40B4-BE49-F238E27FC236}">
                <a16:creationId xmlns:a16="http://schemas.microsoft.com/office/drawing/2014/main" id="{9CB882AE-F6C0-4287-BB88-DE7420D0D61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65641153"/>
      </p:ext>
    </p:extLst>
  </p:cSld>
  <p:clrMapOvr>
    <a:masterClrMapping/>
  </p:clrMapOvr>
  <mc:AlternateContent xmlns:mc="http://schemas.openxmlformats.org/markup-compatibility/2006">
    <mc:Choice xmlns:p14="http://schemas.microsoft.com/office/powerpoint/2010/main" Requires="p14">
      <p:transition spd="med" p14:dur="700" advTm="39683">
        <p:fade/>
      </p:transition>
    </mc:Choice>
    <mc:Fallback>
      <p:transition spd="med" advTm="396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sp>
        <p:nvSpPr>
          <p:cNvPr id="11" name="Title 1">
            <a:extLst>
              <a:ext uri="{FF2B5EF4-FFF2-40B4-BE49-F238E27FC236}">
                <a16:creationId xmlns:a16="http://schemas.microsoft.com/office/drawing/2014/main" id="{6C31047F-143F-40DA-B64A-38EE7A581399}"/>
              </a:ext>
            </a:extLst>
          </p:cNvPr>
          <p:cNvSpPr txBox="1">
            <a:spLocks/>
          </p:cNvSpPr>
          <p:nvPr/>
        </p:nvSpPr>
        <p:spPr>
          <a:xfrm>
            <a:off x="1341120" y="685800"/>
            <a:ext cx="9509760" cy="101498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r>
              <a:rPr lang="en-US" dirty="0">
                <a:latin typeface="Cambria" panose="02040503050406030204" pitchFamily="18" charset="0"/>
                <a:ea typeface="Cambria" panose="02040503050406030204" pitchFamily="18" charset="0"/>
              </a:rPr>
              <a:t>Conclusions</a:t>
            </a:r>
          </a:p>
        </p:txBody>
      </p:sp>
      <p:sp>
        <p:nvSpPr>
          <p:cNvPr id="13" name="Content Placeholder 2">
            <a:extLst>
              <a:ext uri="{FF2B5EF4-FFF2-40B4-BE49-F238E27FC236}">
                <a16:creationId xmlns:a16="http://schemas.microsoft.com/office/drawing/2014/main" id="{C4D57743-A08B-4D58-9F31-F86ED5086045}"/>
              </a:ext>
            </a:extLst>
          </p:cNvPr>
          <p:cNvSpPr>
            <a:spLocks noGrp="1"/>
          </p:cNvSpPr>
          <p:nvPr>
            <p:ph idx="1"/>
          </p:nvPr>
        </p:nvSpPr>
        <p:spPr>
          <a:xfrm>
            <a:off x="1143000" y="1785258"/>
            <a:ext cx="9509760" cy="3791884"/>
          </a:xfrm>
        </p:spPr>
        <p:txBody>
          <a:bodyPr>
            <a:normAutofit/>
          </a:bodyPr>
          <a:lstStyle/>
          <a:p>
            <a:r>
              <a:rPr lang="en-US" dirty="0">
                <a:latin typeface="Cambria" panose="02040503050406030204" pitchFamily="18" charset="0"/>
                <a:ea typeface="Cambria" panose="02040503050406030204" pitchFamily="18" charset="0"/>
              </a:rPr>
              <a:t>In fully analyzing the data it is clear that the more games a pitcher starts at Coors Field the better their Coors ERA in comparison to their Career ERA</a:t>
            </a:r>
          </a:p>
          <a:p>
            <a:pPr lvl="1"/>
            <a:r>
              <a:rPr lang="en-US" dirty="0">
                <a:latin typeface="Cambria" panose="02040503050406030204" pitchFamily="18" charset="0"/>
                <a:ea typeface="Cambria" panose="02040503050406030204" pitchFamily="18" charset="0"/>
              </a:rPr>
              <a:t>Moving forward I may want to create flags for pitchers based on games pitched as it will give me more flexibility in my analysis</a:t>
            </a:r>
          </a:p>
          <a:p>
            <a:r>
              <a:rPr lang="en-US" dirty="0">
                <a:latin typeface="Cambria" panose="02040503050406030204" pitchFamily="18" charset="0"/>
                <a:ea typeface="Cambria" panose="02040503050406030204" pitchFamily="18" charset="0"/>
              </a:rPr>
              <a:t>Another finding of my data which supported my initial thoughts on pitching profiles for success at Coors was the high prevalence of Rockies pitchers that predominantly throw four seamers, sinkers, sliders and splitters.</a:t>
            </a:r>
          </a:p>
          <a:p>
            <a:r>
              <a:rPr lang="en-US" dirty="0">
                <a:latin typeface="Cambria" panose="02040503050406030204" pitchFamily="18" charset="0"/>
                <a:ea typeface="Cambria" panose="02040503050406030204" pitchFamily="18" charset="0"/>
              </a:rPr>
              <a:t>Career ground ball rates did not seem to have much correlation with Coors ERA, this surprised me</a:t>
            </a:r>
          </a:p>
        </p:txBody>
      </p:sp>
      <p:pic>
        <p:nvPicPr>
          <p:cNvPr id="2" name="Audio 1">
            <a:hlinkClick r:id="" action="ppaction://media"/>
            <a:extLst>
              <a:ext uri="{FF2B5EF4-FFF2-40B4-BE49-F238E27FC236}">
                <a16:creationId xmlns:a16="http://schemas.microsoft.com/office/drawing/2014/main" id="{9EEA0D9C-1F6E-40DC-A5F9-AD144725F5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20264131"/>
      </p:ext>
    </p:extLst>
  </p:cSld>
  <p:clrMapOvr>
    <a:masterClrMapping/>
  </p:clrMapOvr>
  <mc:AlternateContent xmlns:mc="http://schemas.openxmlformats.org/markup-compatibility/2006">
    <mc:Choice xmlns:p14="http://schemas.microsoft.com/office/powerpoint/2010/main" Requires="p14">
      <p:transition spd="med" p14:dur="700" advTm="21998">
        <p:fade/>
      </p:transition>
    </mc:Choice>
    <mc:Fallback>
      <p:transition spd="med" advTm="219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sp>
        <p:nvSpPr>
          <p:cNvPr id="4" name="Title 3">
            <a:extLst>
              <a:ext uri="{FF2B5EF4-FFF2-40B4-BE49-F238E27FC236}">
                <a16:creationId xmlns:a16="http://schemas.microsoft.com/office/drawing/2014/main" id="{E483D7C2-C635-4A31-B168-EE9EEDB31DC4}"/>
              </a:ext>
            </a:extLst>
          </p:cNvPr>
          <p:cNvSpPr>
            <a:spLocks noGrp="1"/>
          </p:cNvSpPr>
          <p:nvPr>
            <p:ph type="title"/>
          </p:nvPr>
        </p:nvSpPr>
        <p:spPr/>
        <p:txBody>
          <a:bodyPr/>
          <a:lstStyle/>
          <a:p>
            <a:r>
              <a:rPr lang="en-US" dirty="0"/>
              <a:t>Wrap Up	</a:t>
            </a:r>
          </a:p>
        </p:txBody>
      </p:sp>
      <p:sp>
        <p:nvSpPr>
          <p:cNvPr id="5" name="Text Placeholder 4">
            <a:extLst>
              <a:ext uri="{FF2B5EF4-FFF2-40B4-BE49-F238E27FC236}">
                <a16:creationId xmlns:a16="http://schemas.microsoft.com/office/drawing/2014/main" id="{191F266B-D09B-445E-991D-9A23F9894AAE}"/>
              </a:ext>
            </a:extLst>
          </p:cNvPr>
          <p:cNvSpPr>
            <a:spLocks noGrp="1"/>
          </p:cNvSpPr>
          <p:nvPr>
            <p:ph type="body" idx="1"/>
          </p:nvPr>
        </p:nvSpPr>
        <p:spPr>
          <a:xfrm>
            <a:off x="1374881" y="1583365"/>
            <a:ext cx="4572000" cy="766588"/>
          </a:xfrm>
        </p:spPr>
        <p:txBody>
          <a:bodyPr/>
          <a:lstStyle/>
          <a:p>
            <a:r>
              <a:rPr lang="en-US" dirty="0"/>
              <a:t>Lessons Learned</a:t>
            </a:r>
          </a:p>
        </p:txBody>
      </p:sp>
      <p:sp>
        <p:nvSpPr>
          <p:cNvPr id="6" name="Content Placeholder 5">
            <a:extLst>
              <a:ext uri="{FF2B5EF4-FFF2-40B4-BE49-F238E27FC236}">
                <a16:creationId xmlns:a16="http://schemas.microsoft.com/office/drawing/2014/main" id="{C41A6AB1-3F1B-4871-AC16-6AFBE75ABA37}"/>
              </a:ext>
            </a:extLst>
          </p:cNvPr>
          <p:cNvSpPr>
            <a:spLocks noGrp="1"/>
          </p:cNvSpPr>
          <p:nvPr>
            <p:ph sz="half" idx="2"/>
          </p:nvPr>
        </p:nvSpPr>
        <p:spPr>
          <a:xfrm>
            <a:off x="1374881" y="2141149"/>
            <a:ext cx="4572000" cy="3288847"/>
          </a:xfrm>
        </p:spPr>
        <p:txBody>
          <a:bodyPr>
            <a:noAutofit/>
          </a:bodyPr>
          <a:lstStyle/>
          <a:p>
            <a:r>
              <a:rPr lang="en-US" sz="1400" dirty="0">
                <a:latin typeface="Cambria" panose="02040503050406030204" pitchFamily="18" charset="0"/>
                <a:ea typeface="Cambria" panose="02040503050406030204" pitchFamily="18" charset="0"/>
              </a:rPr>
              <a:t>Do not make decisions to limit the data early</a:t>
            </a:r>
          </a:p>
          <a:p>
            <a:pPr lvl="1"/>
            <a:r>
              <a:rPr lang="en-US" sz="1400" dirty="0">
                <a:latin typeface="Cambria" panose="02040503050406030204" pitchFamily="18" charset="0"/>
                <a:ea typeface="Cambria" panose="02040503050406030204" pitchFamily="18" charset="0"/>
              </a:rPr>
              <a:t>I limited data based on having a minimum of 5 starts, should have done all my analysis than made those decisions</a:t>
            </a:r>
          </a:p>
          <a:p>
            <a:pPr>
              <a:spcBef>
                <a:spcPts val="0"/>
              </a:spcBef>
            </a:pPr>
            <a:r>
              <a:rPr lang="en-US" sz="1400" dirty="0">
                <a:latin typeface="Cambria" panose="02040503050406030204" pitchFamily="18" charset="0"/>
                <a:ea typeface="Cambria" panose="02040503050406030204" pitchFamily="18" charset="0"/>
              </a:rPr>
              <a:t>Find a better way to measure horizontal movement</a:t>
            </a:r>
          </a:p>
          <a:p>
            <a:pPr lvl="1"/>
            <a:r>
              <a:rPr lang="en-US" sz="1400" dirty="0">
                <a:latin typeface="Cambria" panose="02040503050406030204" pitchFamily="18" charset="0"/>
                <a:ea typeface="Cambria" panose="02040503050406030204" pitchFamily="18" charset="0"/>
              </a:rPr>
              <a:t>Needed to somehow scale horizontal movement for righties and lefties so that the numbers were all positive regardless of which way it moved</a:t>
            </a:r>
          </a:p>
          <a:p>
            <a:pPr>
              <a:spcBef>
                <a:spcPts val="0"/>
              </a:spcBef>
            </a:pPr>
            <a:r>
              <a:rPr lang="en-US" sz="1400" dirty="0">
                <a:latin typeface="Cambria" panose="02040503050406030204" pitchFamily="18" charset="0"/>
                <a:ea typeface="Cambria" panose="02040503050406030204" pitchFamily="18" charset="0"/>
              </a:rPr>
              <a:t>Incrementally check engineered data</a:t>
            </a:r>
          </a:p>
          <a:p>
            <a:pPr lvl="1">
              <a:spcBef>
                <a:spcPts val="0"/>
              </a:spcBef>
            </a:pPr>
            <a:r>
              <a:rPr lang="en-US" sz="1400" dirty="0">
                <a:latin typeface="Cambria" panose="02040503050406030204" pitchFamily="18" charset="0"/>
                <a:ea typeface="Cambria" panose="02040503050406030204" pitchFamily="18" charset="0"/>
              </a:rPr>
              <a:t>My data was very messy and it took a lot of manipulation to make it read for analysis</a:t>
            </a:r>
          </a:p>
          <a:p>
            <a:pPr lvl="1">
              <a:spcBef>
                <a:spcPts val="0"/>
              </a:spcBef>
            </a:pPr>
            <a:r>
              <a:rPr lang="en-US" sz="1400" dirty="0">
                <a:latin typeface="Cambria" panose="02040503050406030204" pitchFamily="18" charset="0"/>
                <a:ea typeface="Cambria" panose="02040503050406030204" pitchFamily="18" charset="0"/>
              </a:rPr>
              <a:t>Inducing incremental QA along the way before spending too much time implementing my manipulations</a:t>
            </a:r>
          </a:p>
          <a:p>
            <a:pPr>
              <a:spcBef>
                <a:spcPts val="0"/>
              </a:spcBef>
            </a:pPr>
            <a:r>
              <a:rPr lang="en-US" sz="1400" dirty="0">
                <a:latin typeface="Cambria" panose="02040503050406030204" pitchFamily="18" charset="0"/>
                <a:ea typeface="Cambria" panose="02040503050406030204" pitchFamily="18" charset="0"/>
              </a:rPr>
              <a:t>Set up less manually processes around collection and manipulation</a:t>
            </a:r>
          </a:p>
          <a:p>
            <a:pPr lvl="1">
              <a:spcBef>
                <a:spcPts val="0"/>
              </a:spcBef>
            </a:pPr>
            <a:r>
              <a:rPr lang="en-US" sz="1400" dirty="0">
                <a:latin typeface="Cambria" panose="02040503050406030204" pitchFamily="18" charset="0"/>
                <a:ea typeface="Cambria" panose="02040503050406030204" pitchFamily="18" charset="0"/>
              </a:rPr>
              <a:t>On a time constraint this was difficult but will be able to set those up next time</a:t>
            </a:r>
          </a:p>
        </p:txBody>
      </p:sp>
      <p:sp>
        <p:nvSpPr>
          <p:cNvPr id="7" name="Text Placeholder 6">
            <a:extLst>
              <a:ext uri="{FF2B5EF4-FFF2-40B4-BE49-F238E27FC236}">
                <a16:creationId xmlns:a16="http://schemas.microsoft.com/office/drawing/2014/main" id="{1320B50B-FB9B-4F4E-8B36-E18F78F9531E}"/>
              </a:ext>
            </a:extLst>
          </p:cNvPr>
          <p:cNvSpPr>
            <a:spLocks noGrp="1"/>
          </p:cNvSpPr>
          <p:nvPr>
            <p:ph type="body" sz="quarter" idx="3"/>
          </p:nvPr>
        </p:nvSpPr>
        <p:spPr>
          <a:xfrm>
            <a:off x="6268310" y="1589196"/>
            <a:ext cx="4572000" cy="766588"/>
          </a:xfrm>
        </p:spPr>
        <p:txBody>
          <a:bodyPr/>
          <a:lstStyle/>
          <a:p>
            <a:r>
              <a:rPr lang="en-US" dirty="0"/>
              <a:t>Moving Forward</a:t>
            </a:r>
          </a:p>
        </p:txBody>
      </p:sp>
      <p:sp>
        <p:nvSpPr>
          <p:cNvPr id="14" name="Content Placeholder 5">
            <a:extLst>
              <a:ext uri="{FF2B5EF4-FFF2-40B4-BE49-F238E27FC236}">
                <a16:creationId xmlns:a16="http://schemas.microsoft.com/office/drawing/2014/main" id="{E3441E27-24E7-4CB0-980E-CDA1E2FAB557}"/>
              </a:ext>
            </a:extLst>
          </p:cNvPr>
          <p:cNvSpPr txBox="1">
            <a:spLocks/>
          </p:cNvSpPr>
          <p:nvPr/>
        </p:nvSpPr>
        <p:spPr>
          <a:xfrm>
            <a:off x="5987899" y="2061477"/>
            <a:ext cx="4572000" cy="3288847"/>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18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6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2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2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2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2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2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200" kern="1200" baseline="0">
                <a:solidFill>
                  <a:schemeClr val="tx2"/>
                </a:solidFill>
                <a:latin typeface="+mn-lt"/>
                <a:ea typeface="+mn-ea"/>
                <a:cs typeface="+mn-cs"/>
              </a:defRPr>
            </a:lvl9pPr>
          </a:lstStyle>
          <a:p>
            <a:r>
              <a:rPr lang="en-US" sz="1400" dirty="0">
                <a:latin typeface="Cambria" panose="02040503050406030204" pitchFamily="18" charset="0"/>
                <a:ea typeface="Cambria" panose="02040503050406030204" pitchFamily="18" charset="0"/>
              </a:rPr>
              <a:t>Use all pitchers regardless of number of starts</a:t>
            </a:r>
          </a:p>
          <a:p>
            <a:pPr lvl="1"/>
            <a:r>
              <a:rPr lang="en-US" sz="1400" dirty="0">
                <a:latin typeface="Cambria" panose="02040503050406030204" pitchFamily="18" charset="0"/>
                <a:ea typeface="Cambria" panose="02040503050406030204" pitchFamily="18" charset="0"/>
              </a:rPr>
              <a:t>Create tag to flag Rockies Pitchers so that they can be easily added or removed from analysis</a:t>
            </a:r>
          </a:p>
          <a:p>
            <a:r>
              <a:rPr lang="en-US" sz="1400" dirty="0">
                <a:latin typeface="Cambria" panose="02040503050406030204" pitchFamily="18" charset="0"/>
                <a:ea typeface="Cambria" panose="02040503050406030204" pitchFamily="18" charset="0"/>
              </a:rPr>
              <a:t>Utilize </a:t>
            </a:r>
            <a:r>
              <a:rPr lang="en-US" sz="1400" dirty="0" err="1">
                <a:latin typeface="Cambria" panose="02040503050406030204" pitchFamily="18" charset="0"/>
                <a:ea typeface="Cambria" panose="02040503050406030204" pitchFamily="18" charset="0"/>
              </a:rPr>
              <a:t>Knn</a:t>
            </a:r>
            <a:r>
              <a:rPr lang="en-US" sz="1400" dirty="0">
                <a:latin typeface="Cambria" panose="02040503050406030204" pitchFamily="18" charset="0"/>
                <a:ea typeface="Cambria" panose="02040503050406030204" pitchFamily="18" charset="0"/>
              </a:rPr>
              <a:t> Regression to predict  more exact ERA for pitchers at Coors as opposed to just determining if they will fair better or worst than the average pitcher</a:t>
            </a:r>
          </a:p>
          <a:p>
            <a:r>
              <a:rPr lang="en-US" sz="1400" dirty="0">
                <a:latin typeface="Cambria" panose="02040503050406030204" pitchFamily="18" charset="0"/>
                <a:ea typeface="Cambria" panose="02040503050406030204" pitchFamily="18" charset="0"/>
              </a:rPr>
              <a:t>Begin to build on the work I have done utilizing the weather data I have created to begin creating coefficients for weather, starting pitchers, batters, and bullpen</a:t>
            </a:r>
          </a:p>
        </p:txBody>
      </p:sp>
      <p:pic>
        <p:nvPicPr>
          <p:cNvPr id="2" name="Audio 1">
            <a:hlinkClick r:id="" action="ppaction://media"/>
            <a:extLst>
              <a:ext uri="{FF2B5EF4-FFF2-40B4-BE49-F238E27FC236}">
                <a16:creationId xmlns:a16="http://schemas.microsoft.com/office/drawing/2014/main" id="{1B010749-904B-474F-B58C-E1B757C217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3655613"/>
      </p:ext>
    </p:extLst>
  </p:cSld>
  <p:clrMapOvr>
    <a:masterClrMapping/>
  </p:clrMapOvr>
  <mc:AlternateContent xmlns:mc="http://schemas.openxmlformats.org/markup-compatibility/2006">
    <mc:Choice xmlns:p14="http://schemas.microsoft.com/office/powerpoint/2010/main" Requires="p14">
      <p:transition spd="med" p14:dur="700" advTm="39917">
        <p:fade/>
      </p:transition>
    </mc:Choice>
    <mc:Fallback>
      <p:transition spd="med" advTm="399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3"/>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4"/>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25400" y="571500"/>
            <a:ext cx="12192000" cy="1233424"/>
          </a:xfrm>
        </p:spPr>
        <p:txBody>
          <a:bodyPr/>
          <a:lstStyle/>
          <a:p>
            <a:pPr algn="ctr"/>
            <a:r>
              <a:rPr lang="en-US" dirty="0"/>
              <a:t>Appendix</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spTree>
    <p:extLst>
      <p:ext uri="{BB962C8B-B14F-4D97-AF65-F5344CB8AC3E}">
        <p14:creationId xmlns:p14="http://schemas.microsoft.com/office/powerpoint/2010/main" val="2023413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1120" y="685800"/>
            <a:ext cx="9509760" cy="1014984"/>
          </a:xfrm>
        </p:spPr>
        <p:txBody>
          <a:bodyPr/>
          <a:lstStyle/>
          <a:p>
            <a:r>
              <a:rPr lang="en-US" dirty="0">
                <a:latin typeface="Cambria" panose="02040503050406030204" pitchFamily="18" charset="0"/>
                <a:ea typeface="Cambria" panose="02040503050406030204" pitchFamily="18" charset="0"/>
              </a:rPr>
              <a:t>Profiling Pitchers Modern</a:t>
            </a:r>
          </a:p>
        </p:txBody>
      </p:sp>
      <p:sp>
        <p:nvSpPr>
          <p:cNvPr id="3" name="Content Placeholder 2"/>
          <p:cNvSpPr>
            <a:spLocks noGrp="1"/>
          </p:cNvSpPr>
          <p:nvPr>
            <p:ph idx="1"/>
          </p:nvPr>
        </p:nvSpPr>
        <p:spPr>
          <a:xfrm>
            <a:off x="6995106" y="1714036"/>
            <a:ext cx="5212080" cy="4127627"/>
          </a:xfrm>
        </p:spPr>
        <p:txBody>
          <a:bodyPr>
            <a:normAutofit/>
          </a:bodyPr>
          <a:lstStyle/>
          <a:p>
            <a:pPr marL="45720" indent="0">
              <a:buNone/>
            </a:pPr>
            <a:r>
              <a:rPr lang="en-US" dirty="0">
                <a:latin typeface="Cambria" panose="02040503050406030204" pitchFamily="18" charset="0"/>
                <a:ea typeface="Cambria" panose="02040503050406030204" pitchFamily="18" charset="0"/>
              </a:rPr>
              <a:t>How do we create a pitcher Profile?</a:t>
            </a:r>
          </a:p>
          <a:p>
            <a:r>
              <a:rPr lang="en-US" dirty="0">
                <a:latin typeface="Cambria" panose="02040503050406030204" pitchFamily="18" charset="0"/>
                <a:ea typeface="Cambria" panose="02040503050406030204" pitchFamily="18" charset="0"/>
              </a:rPr>
              <a:t>Modern</a:t>
            </a:r>
          </a:p>
          <a:p>
            <a:pPr lvl="1"/>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 debuts in 2006</a:t>
            </a:r>
          </a:p>
          <a:p>
            <a:pPr lvl="2"/>
            <a:r>
              <a:rPr lang="en-US" dirty="0">
                <a:latin typeface="Cambria" panose="02040503050406030204" pitchFamily="18" charset="0"/>
                <a:ea typeface="Cambria" panose="02040503050406030204" pitchFamily="18" charset="0"/>
              </a:rPr>
              <a:t>Mounted Cameras installed in every MLB Stadium</a:t>
            </a:r>
          </a:p>
          <a:p>
            <a:pPr lvl="2"/>
            <a:r>
              <a:rPr lang="en-US" dirty="0">
                <a:latin typeface="Cambria" panose="02040503050406030204" pitchFamily="18" charset="0"/>
                <a:ea typeface="Cambria" panose="02040503050406030204" pitchFamily="18" charset="0"/>
              </a:rPr>
              <a:t>Track a great number of metrics including</a:t>
            </a:r>
          </a:p>
          <a:p>
            <a:pPr lvl="3"/>
            <a:r>
              <a:rPr lang="en-US" dirty="0">
                <a:latin typeface="Cambria" panose="02040503050406030204" pitchFamily="18" charset="0"/>
                <a:ea typeface="Cambria" panose="02040503050406030204" pitchFamily="18" charset="0"/>
              </a:rPr>
              <a:t>Velocity</a:t>
            </a:r>
          </a:p>
          <a:p>
            <a:pPr lvl="3"/>
            <a:r>
              <a:rPr lang="en-US" dirty="0">
                <a:latin typeface="Cambria" panose="02040503050406030204" pitchFamily="18" charset="0"/>
                <a:ea typeface="Cambria" panose="02040503050406030204" pitchFamily="18" charset="0"/>
              </a:rPr>
              <a:t>Spin Rate</a:t>
            </a:r>
          </a:p>
          <a:p>
            <a:pPr lvl="3"/>
            <a:r>
              <a:rPr lang="en-US" dirty="0">
                <a:latin typeface="Cambria" panose="02040503050406030204" pitchFamily="18" charset="0"/>
                <a:ea typeface="Cambria" panose="02040503050406030204" pitchFamily="18" charset="0"/>
              </a:rPr>
              <a:t>Vertical/Horizontal Movement</a:t>
            </a:r>
          </a:p>
          <a:p>
            <a:pPr lvl="3"/>
            <a:r>
              <a:rPr lang="en-US" dirty="0">
                <a:latin typeface="Cambria" panose="02040503050406030204" pitchFamily="18" charset="0"/>
                <a:ea typeface="Cambria" panose="02040503050406030204" pitchFamily="18" charset="0"/>
              </a:rPr>
              <a:t>Pitch Classifier</a:t>
            </a:r>
          </a:p>
          <a:p>
            <a:pPr lvl="3"/>
            <a:r>
              <a:rPr lang="en-US" dirty="0">
                <a:latin typeface="Cambria" panose="02040503050406030204" pitchFamily="18" charset="0"/>
                <a:ea typeface="Cambria" panose="02040503050406030204" pitchFamily="18" charset="0"/>
              </a:rPr>
              <a:t>Ball/Strike information</a:t>
            </a:r>
          </a:p>
          <a:p>
            <a:pPr lvl="3"/>
            <a:r>
              <a:rPr lang="en-US" dirty="0">
                <a:latin typeface="Cambria" panose="02040503050406030204" pitchFamily="18" charset="0"/>
                <a:ea typeface="Cambria" panose="02040503050406030204" pitchFamily="18" charset="0"/>
              </a:rPr>
              <a:t>Exit Velocity</a:t>
            </a:r>
          </a:p>
          <a:p>
            <a:pPr lvl="3"/>
            <a:endParaRPr lang="en-US"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577141"/>
            <a:ext cx="12192000" cy="1252151"/>
          </a:xfrm>
          <a:prstGeom prst="rect">
            <a:avLst/>
          </a:prstGeom>
        </p:spPr>
      </p:pic>
      <p:pic>
        <p:nvPicPr>
          <p:cNvPr id="5" name="Picture 4">
            <a:extLst>
              <a:ext uri="{FF2B5EF4-FFF2-40B4-BE49-F238E27FC236}">
                <a16:creationId xmlns:a16="http://schemas.microsoft.com/office/drawing/2014/main" id="{31098A36-0FF7-4585-9F14-CF8228FE864E}"/>
              </a:ext>
            </a:extLst>
          </p:cNvPr>
          <p:cNvPicPr>
            <a:picLocks noChangeAspect="1"/>
          </p:cNvPicPr>
          <p:nvPr/>
        </p:nvPicPr>
        <p:blipFill>
          <a:blip r:embed="rId7"/>
          <a:stretch>
            <a:fillRect/>
          </a:stretch>
        </p:blipFill>
        <p:spPr>
          <a:xfrm>
            <a:off x="304800" y="1847532"/>
            <a:ext cx="2800350" cy="3171825"/>
          </a:xfrm>
          <a:prstGeom prst="rect">
            <a:avLst/>
          </a:prstGeom>
        </p:spPr>
      </p:pic>
      <p:pic>
        <p:nvPicPr>
          <p:cNvPr id="6" name="Picture 5">
            <a:extLst>
              <a:ext uri="{FF2B5EF4-FFF2-40B4-BE49-F238E27FC236}">
                <a16:creationId xmlns:a16="http://schemas.microsoft.com/office/drawing/2014/main" id="{42CB0B4B-6B39-4C93-82CE-BC30D11195DC}"/>
              </a:ext>
            </a:extLst>
          </p:cNvPr>
          <p:cNvPicPr>
            <a:picLocks noChangeAspect="1"/>
          </p:cNvPicPr>
          <p:nvPr/>
        </p:nvPicPr>
        <p:blipFill>
          <a:blip r:embed="rId8"/>
          <a:stretch>
            <a:fillRect/>
          </a:stretch>
        </p:blipFill>
        <p:spPr>
          <a:xfrm>
            <a:off x="3763435" y="2447668"/>
            <a:ext cx="864445" cy="1267020"/>
          </a:xfrm>
          <a:prstGeom prst="rect">
            <a:avLst/>
          </a:prstGeom>
        </p:spPr>
      </p:pic>
      <p:sp>
        <p:nvSpPr>
          <p:cNvPr id="7" name="AutoShape 2" descr="Image result for computer stock">
            <a:extLst>
              <a:ext uri="{FF2B5EF4-FFF2-40B4-BE49-F238E27FC236}">
                <a16:creationId xmlns:a16="http://schemas.microsoft.com/office/drawing/2014/main" id="{F2088768-0E02-4DC2-8795-449F958917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4D151AA-04DA-4243-BB73-4EC9F914365C}"/>
              </a:ext>
            </a:extLst>
          </p:cNvPr>
          <p:cNvPicPr>
            <a:picLocks noChangeAspect="1"/>
          </p:cNvPicPr>
          <p:nvPr/>
        </p:nvPicPr>
        <p:blipFill>
          <a:blip r:embed="rId9"/>
          <a:stretch>
            <a:fillRect/>
          </a:stretch>
        </p:blipFill>
        <p:spPr>
          <a:xfrm>
            <a:off x="5237481" y="2429796"/>
            <a:ext cx="1779585" cy="1252151"/>
          </a:xfrm>
          <a:prstGeom prst="rect">
            <a:avLst/>
          </a:prstGeom>
        </p:spPr>
      </p:pic>
      <p:sp>
        <p:nvSpPr>
          <p:cNvPr id="11" name="Plus Sign 10">
            <a:extLst>
              <a:ext uri="{FF2B5EF4-FFF2-40B4-BE49-F238E27FC236}">
                <a16:creationId xmlns:a16="http://schemas.microsoft.com/office/drawing/2014/main" id="{70C72849-C157-4E01-A965-D44694E5EEAF}"/>
              </a:ext>
            </a:extLst>
          </p:cNvPr>
          <p:cNvSpPr/>
          <p:nvPr/>
        </p:nvSpPr>
        <p:spPr>
          <a:xfrm>
            <a:off x="3186964" y="3005453"/>
            <a:ext cx="331932" cy="394252"/>
          </a:xfrm>
          <a:prstGeom prst="mathPlus">
            <a:avLst/>
          </a:prstGeom>
          <a:solidFill>
            <a:srgbClr val="7030A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EB9936AD-6097-4CA7-9836-CA92BFB96524}"/>
              </a:ext>
            </a:extLst>
          </p:cNvPr>
          <p:cNvSpPr/>
          <p:nvPr/>
        </p:nvSpPr>
        <p:spPr>
          <a:xfrm>
            <a:off x="4800600" y="3055871"/>
            <a:ext cx="304800" cy="343834"/>
          </a:xfrm>
          <a:prstGeom prst="mathMultiply">
            <a:avLst/>
          </a:prstGeom>
          <a:solidFill>
            <a:srgbClr val="7030A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Audio 15">
            <a:hlinkClick r:id="" action="ppaction://media"/>
            <a:extLst>
              <a:ext uri="{FF2B5EF4-FFF2-40B4-BE49-F238E27FC236}">
                <a16:creationId xmlns:a16="http://schemas.microsoft.com/office/drawing/2014/main" id="{1B267F51-C7E1-42C0-8595-EE36F121ED9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6187514"/>
      </p:ext>
    </p:extLst>
  </p:cSld>
  <p:clrMapOvr>
    <a:masterClrMapping/>
  </p:clrMapOvr>
  <mc:AlternateContent xmlns:mc="http://schemas.openxmlformats.org/markup-compatibility/2006">
    <mc:Choice xmlns:p14="http://schemas.microsoft.com/office/powerpoint/2010/main" Requires="p14">
      <p:transition spd="med" p14:dur="700" advTm="33643">
        <p:fade/>
      </p:transition>
    </mc:Choice>
    <mc:Fallback>
      <p:transition spd="med" advTm="336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3"/>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4"/>
          <a:stretch>
            <a:fillRect/>
          </a:stretch>
        </p:blipFill>
        <p:spPr>
          <a:xfrm>
            <a:off x="-25400" y="5867400"/>
            <a:ext cx="12192000" cy="961892"/>
          </a:xfrm>
          <a:prstGeom prst="rect">
            <a:avLst/>
          </a:prstGeom>
        </p:spPr>
      </p:pic>
      <p:sp>
        <p:nvSpPr>
          <p:cNvPr id="2" name="Text Placeholder 1">
            <a:extLst>
              <a:ext uri="{FF2B5EF4-FFF2-40B4-BE49-F238E27FC236}">
                <a16:creationId xmlns:a16="http://schemas.microsoft.com/office/drawing/2014/main" id="{821F5B1D-11D0-4AE4-8F32-98F3102519E3}"/>
              </a:ext>
            </a:extLst>
          </p:cNvPr>
          <p:cNvSpPr>
            <a:spLocks noGrp="1"/>
          </p:cNvSpPr>
          <p:nvPr>
            <p:ph type="body" idx="1"/>
          </p:nvPr>
        </p:nvSpPr>
        <p:spPr>
          <a:xfrm>
            <a:off x="1333863" y="1143000"/>
            <a:ext cx="4152537" cy="766588"/>
          </a:xfrm>
        </p:spPr>
        <p:txBody>
          <a:bodyPr/>
          <a:lstStyle/>
          <a:p>
            <a:pPr algn="ctr"/>
            <a:r>
              <a:rPr lang="en-US" b="1" dirty="0"/>
              <a:t>Four Seamers</a:t>
            </a:r>
          </a:p>
        </p:txBody>
      </p:sp>
      <p:pic>
        <p:nvPicPr>
          <p:cNvPr id="6" name="Content Placeholder 5">
            <a:extLst>
              <a:ext uri="{FF2B5EF4-FFF2-40B4-BE49-F238E27FC236}">
                <a16:creationId xmlns:a16="http://schemas.microsoft.com/office/drawing/2014/main" id="{3C96DFCF-8E1B-43A9-9BBD-DB00C8CA41B1}"/>
              </a:ext>
            </a:extLst>
          </p:cNvPr>
          <p:cNvPicPr>
            <a:picLocks noGrp="1" noChangeAspect="1"/>
          </p:cNvPicPr>
          <p:nvPr>
            <p:ph sz="half" idx="2"/>
          </p:nvPr>
        </p:nvPicPr>
        <p:blipFill>
          <a:blip r:embed="rId5"/>
          <a:stretch>
            <a:fillRect/>
          </a:stretch>
        </p:blipFill>
        <p:spPr>
          <a:xfrm>
            <a:off x="1244736" y="1909587"/>
            <a:ext cx="4241664" cy="3969263"/>
          </a:xfrm>
          <a:prstGeom prst="rect">
            <a:avLst/>
          </a:prstGeom>
        </p:spPr>
      </p:pic>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sp>
        <p:nvSpPr>
          <p:cNvPr id="13" name="Text Placeholder 1">
            <a:extLst>
              <a:ext uri="{FF2B5EF4-FFF2-40B4-BE49-F238E27FC236}">
                <a16:creationId xmlns:a16="http://schemas.microsoft.com/office/drawing/2014/main" id="{E8C752E0-1AF9-48DE-BC7F-CF9BC9211E3D}"/>
              </a:ext>
            </a:extLst>
          </p:cNvPr>
          <p:cNvSpPr txBox="1">
            <a:spLocks/>
          </p:cNvSpPr>
          <p:nvPr/>
        </p:nvSpPr>
        <p:spPr>
          <a:xfrm>
            <a:off x="6691086" y="1131550"/>
            <a:ext cx="4152537" cy="766588"/>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tx2"/>
              </a:buClr>
              <a:buSzPct val="80000"/>
              <a:buFont typeface="Wingdings" pitchFamily="2" charset="2"/>
              <a:buNone/>
              <a:defRPr sz="22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2"/>
              </a:buClr>
              <a:buSzPct val="80000"/>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800"/>
              </a:spcBef>
              <a:buClr>
                <a:schemeClr val="tx2"/>
              </a:buClr>
              <a:buSzPct val="80000"/>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800"/>
              </a:spcBef>
              <a:buClr>
                <a:schemeClr val="tx2"/>
              </a:buClr>
              <a:buSzPct val="80000"/>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800"/>
              </a:spcBef>
              <a:buClr>
                <a:schemeClr val="tx2"/>
              </a:buClr>
              <a:buSzPct val="80000"/>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800"/>
              </a:spcBef>
              <a:buSzPct val="80000"/>
              <a:buFont typeface="Wingdings" pitchFamily="2" charset="2"/>
              <a:buNone/>
              <a:defRPr sz="1600" b="1" kern="1200">
                <a:solidFill>
                  <a:schemeClr val="tx2"/>
                </a:solidFill>
                <a:latin typeface="+mn-lt"/>
                <a:ea typeface="+mn-ea"/>
                <a:cs typeface="+mn-cs"/>
              </a:defRPr>
            </a:lvl6pPr>
            <a:lvl7pPr marL="2743200" indent="0" algn="l" defTabSz="914400" rtl="0" eaLnBrk="1" latinLnBrk="0" hangingPunct="1">
              <a:lnSpc>
                <a:spcPct val="90000"/>
              </a:lnSpc>
              <a:spcBef>
                <a:spcPts val="800"/>
              </a:spcBef>
              <a:buSzPct val="80000"/>
              <a:buFont typeface="Wingdings" pitchFamily="2" charset="2"/>
              <a:buNone/>
              <a:defRPr sz="1600" b="1" kern="1200" baseline="0">
                <a:solidFill>
                  <a:schemeClr val="tx2"/>
                </a:solidFill>
                <a:latin typeface="+mn-lt"/>
                <a:ea typeface="+mn-ea"/>
                <a:cs typeface="+mn-cs"/>
              </a:defRPr>
            </a:lvl7pPr>
            <a:lvl8pPr marL="3200400" indent="0" algn="l" defTabSz="914400" rtl="0" eaLnBrk="1" latinLnBrk="0" hangingPunct="1">
              <a:lnSpc>
                <a:spcPct val="90000"/>
              </a:lnSpc>
              <a:spcBef>
                <a:spcPts val="800"/>
              </a:spcBef>
              <a:buSzPct val="80000"/>
              <a:buFont typeface="Wingdings" pitchFamily="2" charset="2"/>
              <a:buNone/>
              <a:defRPr sz="1600" b="1" kern="1200" baseline="0">
                <a:solidFill>
                  <a:schemeClr val="tx2"/>
                </a:solidFill>
                <a:latin typeface="+mn-lt"/>
                <a:ea typeface="+mn-ea"/>
                <a:cs typeface="+mn-cs"/>
              </a:defRPr>
            </a:lvl8pPr>
            <a:lvl9pPr marL="3657600" indent="0" algn="l" defTabSz="914400" rtl="0" eaLnBrk="1" latinLnBrk="0" hangingPunct="1">
              <a:lnSpc>
                <a:spcPct val="90000"/>
              </a:lnSpc>
              <a:spcBef>
                <a:spcPts val="800"/>
              </a:spcBef>
              <a:buSzPct val="80000"/>
              <a:buFont typeface="Wingdings" pitchFamily="2" charset="2"/>
              <a:buNone/>
              <a:defRPr sz="1600" b="1" kern="1200" baseline="0">
                <a:solidFill>
                  <a:schemeClr val="tx2"/>
                </a:solidFill>
                <a:latin typeface="+mn-lt"/>
                <a:ea typeface="+mn-ea"/>
                <a:cs typeface="+mn-cs"/>
              </a:defRPr>
            </a:lvl9pPr>
          </a:lstStyle>
          <a:p>
            <a:pPr algn="ctr"/>
            <a:r>
              <a:rPr lang="en-US" b="1" dirty="0"/>
              <a:t>Change Ups</a:t>
            </a:r>
          </a:p>
        </p:txBody>
      </p:sp>
      <p:pic>
        <p:nvPicPr>
          <p:cNvPr id="15" name="Picture 14">
            <a:extLst>
              <a:ext uri="{FF2B5EF4-FFF2-40B4-BE49-F238E27FC236}">
                <a16:creationId xmlns:a16="http://schemas.microsoft.com/office/drawing/2014/main" id="{3082F75F-F380-422A-A1CC-DA40C31ECCBE}"/>
              </a:ext>
            </a:extLst>
          </p:cNvPr>
          <p:cNvPicPr>
            <a:picLocks noChangeAspect="1"/>
          </p:cNvPicPr>
          <p:nvPr/>
        </p:nvPicPr>
        <p:blipFill>
          <a:blip r:embed="rId6"/>
          <a:stretch>
            <a:fillRect/>
          </a:stretch>
        </p:blipFill>
        <p:spPr>
          <a:xfrm>
            <a:off x="6601959" y="1874038"/>
            <a:ext cx="4066041" cy="3963536"/>
          </a:xfrm>
          <a:prstGeom prst="rect">
            <a:avLst/>
          </a:prstGeom>
        </p:spPr>
      </p:pic>
    </p:spTree>
    <p:extLst>
      <p:ext uri="{BB962C8B-B14F-4D97-AF65-F5344CB8AC3E}">
        <p14:creationId xmlns:p14="http://schemas.microsoft.com/office/powerpoint/2010/main" val="2934102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3"/>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4"/>
          <a:stretch>
            <a:fillRect/>
          </a:stretch>
        </p:blipFill>
        <p:spPr>
          <a:xfrm>
            <a:off x="-25400" y="5867400"/>
            <a:ext cx="12192000" cy="961892"/>
          </a:xfrm>
          <a:prstGeom prst="rect">
            <a:avLst/>
          </a:prstGeom>
        </p:spPr>
      </p:pic>
      <p:sp>
        <p:nvSpPr>
          <p:cNvPr id="2" name="Text Placeholder 1">
            <a:extLst>
              <a:ext uri="{FF2B5EF4-FFF2-40B4-BE49-F238E27FC236}">
                <a16:creationId xmlns:a16="http://schemas.microsoft.com/office/drawing/2014/main" id="{821F5B1D-11D0-4AE4-8F32-98F3102519E3}"/>
              </a:ext>
            </a:extLst>
          </p:cNvPr>
          <p:cNvSpPr>
            <a:spLocks noGrp="1"/>
          </p:cNvSpPr>
          <p:nvPr>
            <p:ph type="body" idx="1"/>
          </p:nvPr>
        </p:nvSpPr>
        <p:spPr>
          <a:xfrm>
            <a:off x="1333863" y="1143000"/>
            <a:ext cx="4152537" cy="766588"/>
          </a:xfrm>
        </p:spPr>
        <p:txBody>
          <a:bodyPr/>
          <a:lstStyle/>
          <a:p>
            <a:pPr algn="ctr"/>
            <a:r>
              <a:rPr lang="en-US" b="1" dirty="0"/>
              <a:t>Curveballs</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sp>
        <p:nvSpPr>
          <p:cNvPr id="13" name="Text Placeholder 1">
            <a:extLst>
              <a:ext uri="{FF2B5EF4-FFF2-40B4-BE49-F238E27FC236}">
                <a16:creationId xmlns:a16="http://schemas.microsoft.com/office/drawing/2014/main" id="{E8C752E0-1AF9-48DE-BC7F-CF9BC9211E3D}"/>
              </a:ext>
            </a:extLst>
          </p:cNvPr>
          <p:cNvSpPr txBox="1">
            <a:spLocks/>
          </p:cNvSpPr>
          <p:nvPr/>
        </p:nvSpPr>
        <p:spPr>
          <a:xfrm>
            <a:off x="7144248" y="1097319"/>
            <a:ext cx="4152537" cy="766588"/>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tx2"/>
              </a:buClr>
              <a:buSzPct val="80000"/>
              <a:buFont typeface="Wingdings" pitchFamily="2" charset="2"/>
              <a:buNone/>
              <a:defRPr sz="22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2"/>
              </a:buClr>
              <a:buSzPct val="80000"/>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800"/>
              </a:spcBef>
              <a:buClr>
                <a:schemeClr val="tx2"/>
              </a:buClr>
              <a:buSzPct val="80000"/>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800"/>
              </a:spcBef>
              <a:buClr>
                <a:schemeClr val="tx2"/>
              </a:buClr>
              <a:buSzPct val="80000"/>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800"/>
              </a:spcBef>
              <a:buClr>
                <a:schemeClr val="tx2"/>
              </a:buClr>
              <a:buSzPct val="80000"/>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800"/>
              </a:spcBef>
              <a:buSzPct val="80000"/>
              <a:buFont typeface="Wingdings" pitchFamily="2" charset="2"/>
              <a:buNone/>
              <a:defRPr sz="1600" b="1" kern="1200">
                <a:solidFill>
                  <a:schemeClr val="tx2"/>
                </a:solidFill>
                <a:latin typeface="+mn-lt"/>
                <a:ea typeface="+mn-ea"/>
                <a:cs typeface="+mn-cs"/>
              </a:defRPr>
            </a:lvl6pPr>
            <a:lvl7pPr marL="2743200" indent="0" algn="l" defTabSz="914400" rtl="0" eaLnBrk="1" latinLnBrk="0" hangingPunct="1">
              <a:lnSpc>
                <a:spcPct val="90000"/>
              </a:lnSpc>
              <a:spcBef>
                <a:spcPts val="800"/>
              </a:spcBef>
              <a:buSzPct val="80000"/>
              <a:buFont typeface="Wingdings" pitchFamily="2" charset="2"/>
              <a:buNone/>
              <a:defRPr sz="1600" b="1" kern="1200" baseline="0">
                <a:solidFill>
                  <a:schemeClr val="tx2"/>
                </a:solidFill>
                <a:latin typeface="+mn-lt"/>
                <a:ea typeface="+mn-ea"/>
                <a:cs typeface="+mn-cs"/>
              </a:defRPr>
            </a:lvl7pPr>
            <a:lvl8pPr marL="3200400" indent="0" algn="l" defTabSz="914400" rtl="0" eaLnBrk="1" latinLnBrk="0" hangingPunct="1">
              <a:lnSpc>
                <a:spcPct val="90000"/>
              </a:lnSpc>
              <a:spcBef>
                <a:spcPts val="800"/>
              </a:spcBef>
              <a:buSzPct val="80000"/>
              <a:buFont typeface="Wingdings" pitchFamily="2" charset="2"/>
              <a:buNone/>
              <a:defRPr sz="1600" b="1" kern="1200" baseline="0">
                <a:solidFill>
                  <a:schemeClr val="tx2"/>
                </a:solidFill>
                <a:latin typeface="+mn-lt"/>
                <a:ea typeface="+mn-ea"/>
                <a:cs typeface="+mn-cs"/>
              </a:defRPr>
            </a:lvl8pPr>
            <a:lvl9pPr marL="3657600" indent="0" algn="l" defTabSz="914400" rtl="0" eaLnBrk="1" latinLnBrk="0" hangingPunct="1">
              <a:lnSpc>
                <a:spcPct val="90000"/>
              </a:lnSpc>
              <a:spcBef>
                <a:spcPts val="800"/>
              </a:spcBef>
              <a:buSzPct val="80000"/>
              <a:buFont typeface="Wingdings" pitchFamily="2" charset="2"/>
              <a:buNone/>
              <a:defRPr sz="1600" b="1" kern="1200" baseline="0">
                <a:solidFill>
                  <a:schemeClr val="tx2"/>
                </a:solidFill>
                <a:latin typeface="+mn-lt"/>
                <a:ea typeface="+mn-ea"/>
                <a:cs typeface="+mn-cs"/>
              </a:defRPr>
            </a:lvl9pPr>
          </a:lstStyle>
          <a:p>
            <a:pPr algn="ctr"/>
            <a:r>
              <a:rPr lang="en-US" b="1" dirty="0"/>
              <a:t>Cutters</a:t>
            </a:r>
          </a:p>
        </p:txBody>
      </p:sp>
      <p:pic>
        <p:nvPicPr>
          <p:cNvPr id="5" name="Picture 4">
            <a:extLst>
              <a:ext uri="{FF2B5EF4-FFF2-40B4-BE49-F238E27FC236}">
                <a16:creationId xmlns:a16="http://schemas.microsoft.com/office/drawing/2014/main" id="{4A02541C-4ACB-41A1-8E9C-1E0DF42879F6}"/>
              </a:ext>
            </a:extLst>
          </p:cNvPr>
          <p:cNvPicPr>
            <a:picLocks noChangeAspect="1"/>
          </p:cNvPicPr>
          <p:nvPr/>
        </p:nvPicPr>
        <p:blipFill>
          <a:blip r:embed="rId5"/>
          <a:stretch>
            <a:fillRect/>
          </a:stretch>
        </p:blipFill>
        <p:spPr>
          <a:xfrm>
            <a:off x="1290320" y="1818226"/>
            <a:ext cx="4152537" cy="4011773"/>
          </a:xfrm>
          <a:prstGeom prst="rect">
            <a:avLst/>
          </a:prstGeom>
        </p:spPr>
      </p:pic>
      <p:pic>
        <p:nvPicPr>
          <p:cNvPr id="7" name="Picture 6">
            <a:extLst>
              <a:ext uri="{FF2B5EF4-FFF2-40B4-BE49-F238E27FC236}">
                <a16:creationId xmlns:a16="http://schemas.microsoft.com/office/drawing/2014/main" id="{48F644C5-B1E2-4F33-AB1D-DA7E5C523B73}"/>
              </a:ext>
            </a:extLst>
          </p:cNvPr>
          <p:cNvPicPr>
            <a:picLocks noChangeAspect="1"/>
          </p:cNvPicPr>
          <p:nvPr/>
        </p:nvPicPr>
        <p:blipFill>
          <a:blip r:embed="rId6"/>
          <a:stretch>
            <a:fillRect/>
          </a:stretch>
        </p:blipFill>
        <p:spPr>
          <a:xfrm>
            <a:off x="7086191" y="1818226"/>
            <a:ext cx="4140806" cy="4011772"/>
          </a:xfrm>
          <a:prstGeom prst="rect">
            <a:avLst/>
          </a:prstGeom>
        </p:spPr>
      </p:pic>
    </p:spTree>
    <p:extLst>
      <p:ext uri="{BB962C8B-B14F-4D97-AF65-F5344CB8AC3E}">
        <p14:creationId xmlns:p14="http://schemas.microsoft.com/office/powerpoint/2010/main" val="1512343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3"/>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4"/>
          <a:stretch>
            <a:fillRect/>
          </a:stretch>
        </p:blipFill>
        <p:spPr>
          <a:xfrm>
            <a:off x="-25400" y="5867400"/>
            <a:ext cx="12192000" cy="961892"/>
          </a:xfrm>
          <a:prstGeom prst="rect">
            <a:avLst/>
          </a:prstGeom>
        </p:spPr>
      </p:pic>
      <p:sp>
        <p:nvSpPr>
          <p:cNvPr id="2" name="Text Placeholder 1">
            <a:extLst>
              <a:ext uri="{FF2B5EF4-FFF2-40B4-BE49-F238E27FC236}">
                <a16:creationId xmlns:a16="http://schemas.microsoft.com/office/drawing/2014/main" id="{821F5B1D-11D0-4AE4-8F32-98F3102519E3}"/>
              </a:ext>
            </a:extLst>
          </p:cNvPr>
          <p:cNvSpPr>
            <a:spLocks noGrp="1"/>
          </p:cNvSpPr>
          <p:nvPr>
            <p:ph type="body" idx="1"/>
          </p:nvPr>
        </p:nvSpPr>
        <p:spPr>
          <a:xfrm>
            <a:off x="1333863" y="1143000"/>
            <a:ext cx="4152537" cy="766588"/>
          </a:xfrm>
        </p:spPr>
        <p:txBody>
          <a:bodyPr/>
          <a:lstStyle/>
          <a:p>
            <a:pPr algn="ctr"/>
            <a:r>
              <a:rPr lang="en-US" b="1" dirty="0"/>
              <a:t>Sinkers</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sp>
        <p:nvSpPr>
          <p:cNvPr id="13" name="Text Placeholder 1">
            <a:extLst>
              <a:ext uri="{FF2B5EF4-FFF2-40B4-BE49-F238E27FC236}">
                <a16:creationId xmlns:a16="http://schemas.microsoft.com/office/drawing/2014/main" id="{E8C752E0-1AF9-48DE-BC7F-CF9BC9211E3D}"/>
              </a:ext>
            </a:extLst>
          </p:cNvPr>
          <p:cNvSpPr txBox="1">
            <a:spLocks/>
          </p:cNvSpPr>
          <p:nvPr/>
        </p:nvSpPr>
        <p:spPr>
          <a:xfrm>
            <a:off x="6964406" y="1079177"/>
            <a:ext cx="4152537" cy="766588"/>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tx2"/>
              </a:buClr>
              <a:buSzPct val="80000"/>
              <a:buFont typeface="Wingdings" pitchFamily="2" charset="2"/>
              <a:buNone/>
              <a:defRPr sz="2200" b="0" kern="1200" cap="none" baseline="0">
                <a:solidFill>
                  <a:schemeClr val="tx2"/>
                </a:solidFill>
                <a:latin typeface="+mn-lt"/>
                <a:ea typeface="+mn-ea"/>
                <a:cs typeface="+mn-cs"/>
              </a:defRPr>
            </a:lvl1pPr>
            <a:lvl2pPr marL="457200" indent="0" algn="l" defTabSz="914400" rtl="0" eaLnBrk="1" latinLnBrk="0" hangingPunct="1">
              <a:lnSpc>
                <a:spcPct val="90000"/>
              </a:lnSpc>
              <a:spcBef>
                <a:spcPts val="1000"/>
              </a:spcBef>
              <a:buClr>
                <a:schemeClr val="tx2"/>
              </a:buClr>
              <a:buSzPct val="80000"/>
              <a:buFont typeface="Wingdings" pitchFamily="2" charset="2"/>
              <a:buNone/>
              <a:defRPr sz="2000" b="1" kern="1200">
                <a:solidFill>
                  <a:schemeClr val="tx2"/>
                </a:solidFill>
                <a:latin typeface="+mn-lt"/>
                <a:ea typeface="+mn-ea"/>
                <a:cs typeface="+mn-cs"/>
              </a:defRPr>
            </a:lvl2pPr>
            <a:lvl3pPr marL="914400" indent="0" algn="l" defTabSz="914400" rtl="0" eaLnBrk="1" latinLnBrk="0" hangingPunct="1">
              <a:lnSpc>
                <a:spcPct val="90000"/>
              </a:lnSpc>
              <a:spcBef>
                <a:spcPts val="800"/>
              </a:spcBef>
              <a:buClr>
                <a:schemeClr val="tx2"/>
              </a:buClr>
              <a:buSzPct val="80000"/>
              <a:buFont typeface="Wingdings" pitchFamily="2" charset="2"/>
              <a:buNone/>
              <a:defRPr sz="1800" b="1" kern="1200">
                <a:solidFill>
                  <a:schemeClr val="tx2"/>
                </a:solidFill>
                <a:latin typeface="+mn-lt"/>
                <a:ea typeface="+mn-ea"/>
                <a:cs typeface="+mn-cs"/>
              </a:defRPr>
            </a:lvl3pPr>
            <a:lvl4pPr marL="1371600" indent="0" algn="l" defTabSz="914400" rtl="0" eaLnBrk="1" latinLnBrk="0" hangingPunct="1">
              <a:lnSpc>
                <a:spcPct val="90000"/>
              </a:lnSpc>
              <a:spcBef>
                <a:spcPts val="800"/>
              </a:spcBef>
              <a:buClr>
                <a:schemeClr val="tx2"/>
              </a:buClr>
              <a:buSzPct val="80000"/>
              <a:buFont typeface="Wingdings" pitchFamily="2" charset="2"/>
              <a:buNone/>
              <a:defRPr sz="1600" b="1" kern="1200">
                <a:solidFill>
                  <a:schemeClr val="tx2"/>
                </a:solidFill>
                <a:latin typeface="+mn-lt"/>
                <a:ea typeface="+mn-ea"/>
                <a:cs typeface="+mn-cs"/>
              </a:defRPr>
            </a:lvl4pPr>
            <a:lvl5pPr marL="1828800" indent="0" algn="l" defTabSz="914400" rtl="0" eaLnBrk="1" latinLnBrk="0" hangingPunct="1">
              <a:lnSpc>
                <a:spcPct val="90000"/>
              </a:lnSpc>
              <a:spcBef>
                <a:spcPts val="800"/>
              </a:spcBef>
              <a:buClr>
                <a:schemeClr val="tx2"/>
              </a:buClr>
              <a:buSzPct val="80000"/>
              <a:buFont typeface="Wingdings" pitchFamily="2" charset="2"/>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800"/>
              </a:spcBef>
              <a:buSzPct val="80000"/>
              <a:buFont typeface="Wingdings" pitchFamily="2" charset="2"/>
              <a:buNone/>
              <a:defRPr sz="1600" b="1" kern="1200">
                <a:solidFill>
                  <a:schemeClr val="tx2"/>
                </a:solidFill>
                <a:latin typeface="+mn-lt"/>
                <a:ea typeface="+mn-ea"/>
                <a:cs typeface="+mn-cs"/>
              </a:defRPr>
            </a:lvl6pPr>
            <a:lvl7pPr marL="2743200" indent="0" algn="l" defTabSz="914400" rtl="0" eaLnBrk="1" latinLnBrk="0" hangingPunct="1">
              <a:lnSpc>
                <a:spcPct val="90000"/>
              </a:lnSpc>
              <a:spcBef>
                <a:spcPts val="800"/>
              </a:spcBef>
              <a:buSzPct val="80000"/>
              <a:buFont typeface="Wingdings" pitchFamily="2" charset="2"/>
              <a:buNone/>
              <a:defRPr sz="1600" b="1" kern="1200" baseline="0">
                <a:solidFill>
                  <a:schemeClr val="tx2"/>
                </a:solidFill>
                <a:latin typeface="+mn-lt"/>
                <a:ea typeface="+mn-ea"/>
                <a:cs typeface="+mn-cs"/>
              </a:defRPr>
            </a:lvl7pPr>
            <a:lvl8pPr marL="3200400" indent="0" algn="l" defTabSz="914400" rtl="0" eaLnBrk="1" latinLnBrk="0" hangingPunct="1">
              <a:lnSpc>
                <a:spcPct val="90000"/>
              </a:lnSpc>
              <a:spcBef>
                <a:spcPts val="800"/>
              </a:spcBef>
              <a:buSzPct val="80000"/>
              <a:buFont typeface="Wingdings" pitchFamily="2" charset="2"/>
              <a:buNone/>
              <a:defRPr sz="1600" b="1" kern="1200" baseline="0">
                <a:solidFill>
                  <a:schemeClr val="tx2"/>
                </a:solidFill>
                <a:latin typeface="+mn-lt"/>
                <a:ea typeface="+mn-ea"/>
                <a:cs typeface="+mn-cs"/>
              </a:defRPr>
            </a:lvl8pPr>
            <a:lvl9pPr marL="3657600" indent="0" algn="l" defTabSz="914400" rtl="0" eaLnBrk="1" latinLnBrk="0" hangingPunct="1">
              <a:lnSpc>
                <a:spcPct val="90000"/>
              </a:lnSpc>
              <a:spcBef>
                <a:spcPts val="800"/>
              </a:spcBef>
              <a:buSzPct val="80000"/>
              <a:buFont typeface="Wingdings" pitchFamily="2" charset="2"/>
              <a:buNone/>
              <a:defRPr sz="1600" b="1" kern="1200" baseline="0">
                <a:solidFill>
                  <a:schemeClr val="tx2"/>
                </a:solidFill>
                <a:latin typeface="+mn-lt"/>
                <a:ea typeface="+mn-ea"/>
                <a:cs typeface="+mn-cs"/>
              </a:defRPr>
            </a:lvl9pPr>
          </a:lstStyle>
          <a:p>
            <a:pPr algn="ctr"/>
            <a:r>
              <a:rPr lang="en-US" b="1" dirty="0"/>
              <a:t>Sliders</a:t>
            </a:r>
          </a:p>
        </p:txBody>
      </p:sp>
      <p:pic>
        <p:nvPicPr>
          <p:cNvPr id="3" name="Picture 2">
            <a:extLst>
              <a:ext uri="{FF2B5EF4-FFF2-40B4-BE49-F238E27FC236}">
                <a16:creationId xmlns:a16="http://schemas.microsoft.com/office/drawing/2014/main" id="{65863D3A-806F-475A-A0D8-BA6407F88FDC}"/>
              </a:ext>
            </a:extLst>
          </p:cNvPr>
          <p:cNvPicPr>
            <a:picLocks noChangeAspect="1"/>
          </p:cNvPicPr>
          <p:nvPr/>
        </p:nvPicPr>
        <p:blipFill>
          <a:blip r:embed="rId5"/>
          <a:stretch>
            <a:fillRect/>
          </a:stretch>
        </p:blipFill>
        <p:spPr>
          <a:xfrm>
            <a:off x="1348376" y="1789198"/>
            <a:ext cx="4138023" cy="4042896"/>
          </a:xfrm>
          <a:prstGeom prst="rect">
            <a:avLst/>
          </a:prstGeom>
        </p:spPr>
      </p:pic>
      <p:pic>
        <p:nvPicPr>
          <p:cNvPr id="4" name="Picture 3">
            <a:extLst>
              <a:ext uri="{FF2B5EF4-FFF2-40B4-BE49-F238E27FC236}">
                <a16:creationId xmlns:a16="http://schemas.microsoft.com/office/drawing/2014/main" id="{78EE842F-8C7A-49BA-9E97-AFCEA641553E}"/>
              </a:ext>
            </a:extLst>
          </p:cNvPr>
          <p:cNvPicPr>
            <a:picLocks noChangeAspect="1"/>
          </p:cNvPicPr>
          <p:nvPr/>
        </p:nvPicPr>
        <p:blipFill>
          <a:blip r:embed="rId6"/>
          <a:stretch>
            <a:fillRect/>
          </a:stretch>
        </p:blipFill>
        <p:spPr>
          <a:xfrm>
            <a:off x="7010400" y="1795589"/>
            <a:ext cx="4142829" cy="4026130"/>
          </a:xfrm>
          <a:prstGeom prst="rect">
            <a:avLst/>
          </a:prstGeom>
        </p:spPr>
      </p:pic>
    </p:spTree>
    <p:extLst>
      <p:ext uri="{BB962C8B-B14F-4D97-AF65-F5344CB8AC3E}">
        <p14:creationId xmlns:p14="http://schemas.microsoft.com/office/powerpoint/2010/main" val="1999399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3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3"/>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4"/>
          <a:stretch>
            <a:fillRect/>
          </a:stretch>
        </p:blipFill>
        <p:spPr>
          <a:xfrm>
            <a:off x="-25400" y="5867400"/>
            <a:ext cx="12192000" cy="961892"/>
          </a:xfrm>
          <a:prstGeom prst="rect">
            <a:avLst/>
          </a:prstGeom>
        </p:spPr>
      </p:pic>
      <p:sp>
        <p:nvSpPr>
          <p:cNvPr id="2" name="Text Placeholder 1">
            <a:extLst>
              <a:ext uri="{FF2B5EF4-FFF2-40B4-BE49-F238E27FC236}">
                <a16:creationId xmlns:a16="http://schemas.microsoft.com/office/drawing/2014/main" id="{821F5B1D-11D0-4AE4-8F32-98F3102519E3}"/>
              </a:ext>
            </a:extLst>
          </p:cNvPr>
          <p:cNvSpPr>
            <a:spLocks noGrp="1"/>
          </p:cNvSpPr>
          <p:nvPr>
            <p:ph type="body" idx="1"/>
          </p:nvPr>
        </p:nvSpPr>
        <p:spPr>
          <a:xfrm>
            <a:off x="1333863" y="1143000"/>
            <a:ext cx="4152537" cy="766588"/>
          </a:xfrm>
        </p:spPr>
        <p:txBody>
          <a:bodyPr/>
          <a:lstStyle/>
          <a:p>
            <a:pPr algn="ctr"/>
            <a:r>
              <a:rPr lang="en-US" b="1" dirty="0"/>
              <a:t>Splitters</a:t>
            </a: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33863" y="4537918"/>
            <a:ext cx="9509760" cy="690541"/>
          </a:xfrm>
          <a:prstGeom prst="rect">
            <a:avLst/>
          </a:prstGeom>
        </p:spPr>
        <p:txBody>
          <a:bodyPr vert="horz" lIns="91440" tIns="45720" rIns="91440" bIns="45720" rtlCol="0">
            <a:normAutofit fontScale="775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endParaRPr lang="en-US" dirty="0"/>
          </a:p>
          <a:p>
            <a:pPr marL="45720" indent="0">
              <a:buFont typeface="Wingdings" pitchFamily="2" charset="2"/>
              <a:buNone/>
            </a:pPr>
            <a:r>
              <a:rPr lang="en-US" dirty="0"/>
              <a:t> </a:t>
            </a:r>
          </a:p>
        </p:txBody>
      </p:sp>
      <p:pic>
        <p:nvPicPr>
          <p:cNvPr id="5" name="Picture 4">
            <a:extLst>
              <a:ext uri="{FF2B5EF4-FFF2-40B4-BE49-F238E27FC236}">
                <a16:creationId xmlns:a16="http://schemas.microsoft.com/office/drawing/2014/main" id="{DC3C0017-4211-4635-B379-D28DCC3EB2B1}"/>
              </a:ext>
            </a:extLst>
          </p:cNvPr>
          <p:cNvPicPr>
            <a:picLocks noChangeAspect="1"/>
          </p:cNvPicPr>
          <p:nvPr/>
        </p:nvPicPr>
        <p:blipFill>
          <a:blip r:embed="rId5"/>
          <a:stretch>
            <a:fillRect/>
          </a:stretch>
        </p:blipFill>
        <p:spPr>
          <a:xfrm>
            <a:off x="1362890" y="1781940"/>
            <a:ext cx="4189983" cy="4026129"/>
          </a:xfrm>
          <a:prstGeom prst="rect">
            <a:avLst/>
          </a:prstGeom>
        </p:spPr>
      </p:pic>
    </p:spTree>
    <p:extLst>
      <p:ext uri="{BB962C8B-B14F-4D97-AF65-F5344CB8AC3E}">
        <p14:creationId xmlns:p14="http://schemas.microsoft.com/office/powerpoint/2010/main" val="1310929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0" name="Title 1">
            <a:extLst>
              <a:ext uri="{FF2B5EF4-FFF2-40B4-BE49-F238E27FC236}">
                <a16:creationId xmlns:a16="http://schemas.microsoft.com/office/drawing/2014/main" id="{FE113ADF-3EC5-42C0-9BCA-C7E8F01A0F03}"/>
              </a:ext>
            </a:extLst>
          </p:cNvPr>
          <p:cNvSpPr>
            <a:spLocks noGrp="1"/>
          </p:cNvSpPr>
          <p:nvPr>
            <p:ph type="title"/>
          </p:nvPr>
        </p:nvSpPr>
        <p:spPr>
          <a:xfrm>
            <a:off x="1315720" y="731255"/>
            <a:ext cx="9509760" cy="1099207"/>
          </a:xfrm>
        </p:spPr>
        <p:txBody>
          <a:bodyPr/>
          <a:lstStyle/>
          <a:p>
            <a:r>
              <a:rPr lang="en-US" dirty="0">
                <a:latin typeface="Cambria" panose="02040503050406030204" pitchFamily="18" charset="0"/>
                <a:ea typeface="Cambria" panose="02040503050406030204" pitchFamily="18" charset="0"/>
              </a:rPr>
              <a:t>Extracting Data</a:t>
            </a:r>
          </a:p>
        </p:txBody>
      </p:sp>
      <p:sp>
        <p:nvSpPr>
          <p:cNvPr id="11" name="Content Placeholder 5">
            <a:extLst>
              <a:ext uri="{FF2B5EF4-FFF2-40B4-BE49-F238E27FC236}">
                <a16:creationId xmlns:a16="http://schemas.microsoft.com/office/drawing/2014/main" id="{74B2A359-B469-467C-8186-2730453A49D5}"/>
              </a:ext>
            </a:extLst>
          </p:cNvPr>
          <p:cNvSpPr>
            <a:spLocks noGrp="1"/>
          </p:cNvSpPr>
          <p:nvPr>
            <p:ph sz="half" idx="1"/>
          </p:nvPr>
        </p:nvSpPr>
        <p:spPr>
          <a:xfrm>
            <a:off x="457200" y="1881520"/>
            <a:ext cx="4572000" cy="3675189"/>
          </a:xfrm>
        </p:spPr>
        <p:txBody>
          <a:bodyPr>
            <a:normAutofit lnSpcReduction="10000"/>
          </a:bodyPr>
          <a:lstStyle/>
          <a:p>
            <a:r>
              <a:rPr lang="en-US" dirty="0">
                <a:latin typeface="Cambria" panose="02040503050406030204" pitchFamily="18" charset="0"/>
                <a:ea typeface="Cambria" panose="02040503050406030204" pitchFamily="18" charset="0"/>
              </a:rPr>
              <a:t>Traditional Baseball Data</a:t>
            </a:r>
          </a:p>
          <a:p>
            <a:pPr lvl="1"/>
            <a:r>
              <a:rPr lang="en-US" dirty="0">
                <a:latin typeface="Cambria" panose="02040503050406030204" pitchFamily="18" charset="0"/>
                <a:ea typeface="Cambria" panose="02040503050406030204" pitchFamily="18" charset="0"/>
              </a:rPr>
              <a:t>Utilize </a:t>
            </a:r>
            <a:r>
              <a:rPr lang="en-US" dirty="0">
                <a:latin typeface="Cambria" panose="02040503050406030204" pitchFamily="18" charset="0"/>
                <a:ea typeface="Cambria" panose="02040503050406030204" pitchFamily="18" charset="0"/>
                <a:hlinkClick r:id="rId7"/>
              </a:rPr>
              <a:t>www.baseball-reference.com</a:t>
            </a:r>
            <a:endParaRPr lang="en-US" dirty="0">
              <a:latin typeface="Cambria" panose="02040503050406030204" pitchFamily="18" charset="0"/>
              <a:ea typeface="Cambria" panose="02040503050406030204" pitchFamily="18" charset="0"/>
            </a:endParaRPr>
          </a:p>
          <a:p>
            <a:pPr lvl="1"/>
            <a:r>
              <a:rPr lang="en-US" dirty="0">
                <a:latin typeface="Cambria" panose="02040503050406030204" pitchFamily="18" charset="0"/>
                <a:ea typeface="Cambria" panose="02040503050406030204" pitchFamily="18" charset="0"/>
              </a:rPr>
              <a:t>Pull every home game played at Coors </a:t>
            </a:r>
          </a:p>
          <a:p>
            <a:pPr lvl="2"/>
            <a:r>
              <a:rPr lang="en-US" dirty="0">
                <a:latin typeface="Cambria" panose="02040503050406030204" pitchFamily="18" charset="0"/>
                <a:ea typeface="Cambria" panose="02040503050406030204" pitchFamily="18" charset="0"/>
              </a:rPr>
              <a:t>Starting Pitchers</a:t>
            </a:r>
          </a:p>
          <a:p>
            <a:pPr lvl="2"/>
            <a:r>
              <a:rPr lang="en-US" dirty="0">
                <a:latin typeface="Cambria" panose="02040503050406030204" pitchFamily="18" charset="0"/>
                <a:ea typeface="Cambria" panose="02040503050406030204" pitchFamily="18" charset="0"/>
              </a:rPr>
              <a:t>Runs</a:t>
            </a:r>
          </a:p>
          <a:p>
            <a:pPr lvl="2"/>
            <a:r>
              <a:rPr lang="en-US" dirty="0">
                <a:latin typeface="Cambria" panose="02040503050406030204" pitchFamily="18" charset="0"/>
                <a:ea typeface="Cambria" panose="02040503050406030204" pitchFamily="18" charset="0"/>
              </a:rPr>
              <a:t>Ks</a:t>
            </a:r>
          </a:p>
          <a:p>
            <a:pPr lvl="2"/>
            <a:r>
              <a:rPr lang="en-US" dirty="0">
                <a:latin typeface="Cambria" panose="02040503050406030204" pitchFamily="18" charset="0"/>
                <a:ea typeface="Cambria" panose="02040503050406030204" pitchFamily="18" charset="0"/>
              </a:rPr>
              <a:t>Earned Runs</a:t>
            </a:r>
          </a:p>
          <a:p>
            <a:pPr lvl="2"/>
            <a:r>
              <a:rPr lang="en-US" dirty="0">
                <a:latin typeface="Cambria" panose="02040503050406030204" pitchFamily="18" charset="0"/>
                <a:ea typeface="Cambria" panose="02040503050406030204" pitchFamily="18" charset="0"/>
              </a:rPr>
              <a:t>Hits</a:t>
            </a:r>
          </a:p>
          <a:p>
            <a:pPr lvl="2"/>
            <a:r>
              <a:rPr lang="en-US" dirty="0">
                <a:latin typeface="Cambria" panose="02040503050406030204" pitchFamily="18" charset="0"/>
                <a:ea typeface="Cambria" panose="02040503050406030204" pitchFamily="18" charset="0"/>
              </a:rPr>
              <a:t>2B,3B, and Homeruns</a:t>
            </a:r>
          </a:p>
          <a:p>
            <a:pPr lvl="2"/>
            <a:r>
              <a:rPr lang="en-US" dirty="0">
                <a:latin typeface="Cambria" panose="02040503050406030204" pitchFamily="18" charset="0"/>
                <a:ea typeface="Cambria" panose="02040503050406030204" pitchFamily="18" charset="0"/>
              </a:rPr>
              <a:t>Innings</a:t>
            </a:r>
          </a:p>
          <a:p>
            <a:pPr lvl="2"/>
            <a:r>
              <a:rPr lang="en-US" dirty="0">
                <a:latin typeface="Cambria" panose="02040503050406030204" pitchFamily="18" charset="0"/>
                <a:ea typeface="Cambria" panose="02040503050406030204" pitchFamily="18" charset="0"/>
              </a:rPr>
              <a:t>BBs</a:t>
            </a:r>
          </a:p>
        </p:txBody>
      </p:sp>
      <p:sp>
        <p:nvSpPr>
          <p:cNvPr id="7" name="Content Placeholder 5">
            <a:extLst>
              <a:ext uri="{FF2B5EF4-FFF2-40B4-BE49-F238E27FC236}">
                <a16:creationId xmlns:a16="http://schemas.microsoft.com/office/drawing/2014/main" id="{139E613F-E5C2-4EDB-89AE-FB9303768070}"/>
              </a:ext>
            </a:extLst>
          </p:cNvPr>
          <p:cNvSpPr txBox="1">
            <a:spLocks/>
          </p:cNvSpPr>
          <p:nvPr/>
        </p:nvSpPr>
        <p:spPr>
          <a:xfrm>
            <a:off x="6050722" y="1881520"/>
            <a:ext cx="5181600" cy="3675189"/>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 Data</a:t>
            </a:r>
          </a:p>
          <a:p>
            <a:pPr lvl="1"/>
            <a:r>
              <a:rPr lang="en-US" dirty="0">
                <a:latin typeface="Cambria" panose="02040503050406030204" pitchFamily="18" charset="0"/>
                <a:ea typeface="Cambria" panose="02040503050406030204" pitchFamily="18" charset="0"/>
              </a:rPr>
              <a:t>Utilize </a:t>
            </a:r>
            <a:r>
              <a:rPr lang="en-US" dirty="0">
                <a:latin typeface="Cambria" panose="02040503050406030204" pitchFamily="18" charset="0"/>
                <a:ea typeface="Cambria" panose="02040503050406030204" pitchFamily="18" charset="0"/>
                <a:hlinkClick r:id="rId8"/>
              </a:rPr>
              <a:t>http://www.brooksbaseball.net/</a:t>
            </a:r>
            <a:endParaRPr lang="en-US" dirty="0">
              <a:latin typeface="Cambria" panose="02040503050406030204" pitchFamily="18" charset="0"/>
              <a:ea typeface="Cambria" panose="02040503050406030204" pitchFamily="18" charset="0"/>
            </a:endParaRPr>
          </a:p>
          <a:p>
            <a:pPr lvl="1"/>
            <a:r>
              <a:rPr lang="en-US" dirty="0">
                <a:latin typeface="Cambria" panose="02040503050406030204" pitchFamily="18" charset="0"/>
                <a:ea typeface="Cambria" panose="02040503050406030204" pitchFamily="18" charset="0"/>
              </a:rPr>
              <a:t>Pull every pitcher with at least 5 starts at Coors Filed</a:t>
            </a:r>
          </a:p>
          <a:p>
            <a:pPr lvl="2"/>
            <a:r>
              <a:rPr lang="en-US" dirty="0">
                <a:latin typeface="Cambria" panose="02040503050406030204" pitchFamily="18" charset="0"/>
                <a:ea typeface="Cambria" panose="02040503050406030204" pitchFamily="18" charset="0"/>
              </a:rPr>
              <a:t>Pitch Type</a:t>
            </a:r>
          </a:p>
          <a:p>
            <a:pPr lvl="2"/>
            <a:r>
              <a:rPr lang="en-US" dirty="0">
                <a:latin typeface="Cambria" panose="02040503050406030204" pitchFamily="18" charset="0"/>
                <a:ea typeface="Cambria" panose="02040503050406030204" pitchFamily="18" charset="0"/>
              </a:rPr>
              <a:t>Velocity</a:t>
            </a:r>
          </a:p>
          <a:p>
            <a:pPr lvl="2"/>
            <a:r>
              <a:rPr lang="en-US" dirty="0">
                <a:latin typeface="Cambria" panose="02040503050406030204" pitchFamily="18" charset="0"/>
                <a:ea typeface="Cambria" panose="02040503050406030204" pitchFamily="18" charset="0"/>
              </a:rPr>
              <a:t>Horizontal/Vertical Movement</a:t>
            </a:r>
          </a:p>
          <a:p>
            <a:pPr lvl="2"/>
            <a:r>
              <a:rPr lang="en-US" dirty="0">
                <a:latin typeface="Cambria" panose="02040503050406030204" pitchFamily="18" charset="0"/>
                <a:ea typeface="Cambria" panose="02040503050406030204" pitchFamily="18" charset="0"/>
              </a:rPr>
              <a:t>Pitch %</a:t>
            </a:r>
          </a:p>
          <a:p>
            <a:pPr lvl="2"/>
            <a:r>
              <a:rPr lang="en-US" dirty="0">
                <a:latin typeface="Cambria" panose="02040503050406030204" pitchFamily="18" charset="0"/>
                <a:ea typeface="Cambria" panose="02040503050406030204" pitchFamily="18" charset="0"/>
              </a:rPr>
              <a:t>Ground Ball, Fly Ball, Whiff %</a:t>
            </a:r>
          </a:p>
          <a:p>
            <a:pPr lvl="2"/>
            <a:r>
              <a:rPr lang="en-US" dirty="0">
                <a:latin typeface="Cambria" panose="02040503050406030204" pitchFamily="18" charset="0"/>
                <a:ea typeface="Cambria" panose="02040503050406030204" pitchFamily="18" charset="0"/>
              </a:rPr>
              <a:t>Swings, Fouls, Balls in Play</a:t>
            </a:r>
          </a:p>
          <a:p>
            <a:pPr lvl="2"/>
            <a:r>
              <a:rPr lang="en-US" dirty="0">
                <a:latin typeface="Cambria" panose="02040503050406030204" pitchFamily="18" charset="0"/>
                <a:ea typeface="Cambria" panose="02040503050406030204" pitchFamily="18" charset="0"/>
              </a:rPr>
              <a:t>Strikes/Balls</a:t>
            </a:r>
          </a:p>
        </p:txBody>
      </p:sp>
      <p:pic>
        <p:nvPicPr>
          <p:cNvPr id="5" name="Audio 4">
            <a:hlinkClick r:id="" action="ppaction://media"/>
            <a:extLst>
              <a:ext uri="{FF2B5EF4-FFF2-40B4-BE49-F238E27FC236}">
                <a16:creationId xmlns:a16="http://schemas.microsoft.com/office/drawing/2014/main" id="{D95260E9-D597-4A1C-984F-CFD89955D52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0695429"/>
      </p:ext>
    </p:extLst>
  </p:cSld>
  <p:clrMapOvr>
    <a:masterClrMapping/>
  </p:clrMapOvr>
  <mc:AlternateContent xmlns:mc="http://schemas.openxmlformats.org/markup-compatibility/2006">
    <mc:Choice xmlns:p14="http://schemas.microsoft.com/office/powerpoint/2010/main" Requires="p14">
      <p:transition spd="med" p14:dur="700" advTm="12506">
        <p:fade/>
      </p:transition>
    </mc:Choice>
    <mc:Fallback>
      <p:transition spd="med" advTm="125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3" name="Title 1">
            <a:extLst>
              <a:ext uri="{FF2B5EF4-FFF2-40B4-BE49-F238E27FC236}">
                <a16:creationId xmlns:a16="http://schemas.microsoft.com/office/drawing/2014/main" id="{7903E2A6-CB8B-4D73-BD63-AF2625AF9644}"/>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Baseball Reference Pull</a:t>
            </a:r>
          </a:p>
        </p:txBody>
      </p:sp>
      <p:sp>
        <p:nvSpPr>
          <p:cNvPr id="14" name="Content Placeholder 8">
            <a:extLst>
              <a:ext uri="{FF2B5EF4-FFF2-40B4-BE49-F238E27FC236}">
                <a16:creationId xmlns:a16="http://schemas.microsoft.com/office/drawing/2014/main" id="{BF29C1F4-B3F0-455B-94DB-37786D03BFA0}"/>
              </a:ext>
            </a:extLst>
          </p:cNvPr>
          <p:cNvSpPr>
            <a:spLocks noGrp="1"/>
          </p:cNvSpPr>
          <p:nvPr>
            <p:ph idx="1"/>
          </p:nvPr>
        </p:nvSpPr>
        <p:spPr>
          <a:xfrm>
            <a:off x="1341120" y="1901953"/>
            <a:ext cx="9509760" cy="2355086"/>
          </a:xfrm>
        </p:spPr>
        <p:txBody>
          <a:bodyPr>
            <a:normAutofit/>
          </a:bodyPr>
          <a:lstStyle/>
          <a:p>
            <a:r>
              <a:rPr lang="en-US" dirty="0">
                <a:latin typeface="Cambria" panose="02040503050406030204" pitchFamily="18" charset="0"/>
                <a:ea typeface="Cambria" panose="02040503050406030204" pitchFamily="18" charset="0"/>
              </a:rPr>
              <a:t>Initial Code to grab data from </a:t>
            </a:r>
            <a:r>
              <a:rPr lang="en-US" dirty="0">
                <a:latin typeface="Cambria" panose="02040503050406030204" pitchFamily="18" charset="0"/>
                <a:ea typeface="Cambria" panose="02040503050406030204" pitchFamily="18" charset="0"/>
                <a:hlinkClick r:id="rId7"/>
              </a:rPr>
              <a:t>www.baseball-reference.com</a:t>
            </a:r>
            <a:endParaRPr lang="en-US" dirty="0">
              <a:latin typeface="Cambria" panose="02040503050406030204" pitchFamily="18" charset="0"/>
              <a:ea typeface="Cambria" panose="02040503050406030204" pitchFamily="18" charset="0"/>
            </a:endParaRPr>
          </a:p>
          <a:p>
            <a:pPr marL="45720" indent="0">
              <a:buNone/>
            </a:pPr>
            <a:r>
              <a:rPr lang="en-US" dirty="0">
                <a:latin typeface="Cambria" panose="02040503050406030204" pitchFamily="18" charset="0"/>
                <a:ea typeface="Cambria" panose="02040503050406030204" pitchFamily="18" charset="0"/>
              </a:rPr>
              <a:t> </a:t>
            </a:r>
          </a:p>
        </p:txBody>
      </p:sp>
      <p:sp>
        <p:nvSpPr>
          <p:cNvPr id="16" name="Content Placeholder 8">
            <a:extLst>
              <a:ext uri="{FF2B5EF4-FFF2-40B4-BE49-F238E27FC236}">
                <a16:creationId xmlns:a16="http://schemas.microsoft.com/office/drawing/2014/main" id="{07A1837F-1CB8-4CBC-B761-61781EABFE4E}"/>
              </a:ext>
            </a:extLst>
          </p:cNvPr>
          <p:cNvSpPr txBox="1">
            <a:spLocks/>
          </p:cNvSpPr>
          <p:nvPr/>
        </p:nvSpPr>
        <p:spPr>
          <a:xfrm>
            <a:off x="1219200" y="3311145"/>
            <a:ext cx="9509760" cy="354685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2" name="Picture 1">
            <a:extLst>
              <a:ext uri="{FF2B5EF4-FFF2-40B4-BE49-F238E27FC236}">
                <a16:creationId xmlns:a16="http://schemas.microsoft.com/office/drawing/2014/main" id="{FBC2496A-DA27-43C6-B9B5-517D38143E7E}"/>
              </a:ext>
            </a:extLst>
          </p:cNvPr>
          <p:cNvPicPr>
            <a:picLocks noChangeAspect="1"/>
          </p:cNvPicPr>
          <p:nvPr/>
        </p:nvPicPr>
        <p:blipFill>
          <a:blip r:embed="rId8"/>
          <a:stretch>
            <a:fillRect/>
          </a:stretch>
        </p:blipFill>
        <p:spPr>
          <a:xfrm>
            <a:off x="1379537" y="2306257"/>
            <a:ext cx="9382125" cy="2009775"/>
          </a:xfrm>
          <a:prstGeom prst="rect">
            <a:avLst/>
          </a:prstGeom>
        </p:spPr>
      </p:pic>
      <p:sp>
        <p:nvSpPr>
          <p:cNvPr id="4" name="TextBox 3">
            <a:extLst>
              <a:ext uri="{FF2B5EF4-FFF2-40B4-BE49-F238E27FC236}">
                <a16:creationId xmlns:a16="http://schemas.microsoft.com/office/drawing/2014/main" id="{6B1283F3-AB49-4E14-8E8E-072DB1AEB8AE}"/>
              </a:ext>
            </a:extLst>
          </p:cNvPr>
          <p:cNvSpPr txBox="1"/>
          <p:nvPr/>
        </p:nvSpPr>
        <p:spPr>
          <a:xfrm>
            <a:off x="6248400" y="3886200"/>
            <a:ext cx="4343400" cy="369332"/>
          </a:xfrm>
          <a:prstGeom prst="rect">
            <a:avLst/>
          </a:prstGeom>
          <a:solidFill>
            <a:schemeClr val="bg1"/>
          </a:solidFill>
          <a:ln>
            <a:solidFill>
              <a:srgbClr val="000000"/>
            </a:solidFill>
          </a:ln>
        </p:spPr>
        <p:txBody>
          <a:bodyPr wrap="square" rtlCol="0">
            <a:spAutoFit/>
          </a:bodyPr>
          <a:lstStyle/>
          <a:p>
            <a:r>
              <a:rPr lang="en-US" dirty="0">
                <a:solidFill>
                  <a:srgbClr val="7030A0"/>
                </a:solidFill>
                <a:latin typeface="Cambria" panose="02040503050406030204" pitchFamily="18" charset="0"/>
                <a:ea typeface="Cambria" panose="02040503050406030204" pitchFamily="18" charset="0"/>
              </a:rPr>
              <a:t>Each metric turned into by a per 9 rate for</a:t>
            </a:r>
          </a:p>
        </p:txBody>
      </p:sp>
      <p:cxnSp>
        <p:nvCxnSpPr>
          <p:cNvPr id="6" name="Straight Arrow Connector 5">
            <a:extLst>
              <a:ext uri="{FF2B5EF4-FFF2-40B4-BE49-F238E27FC236}">
                <a16:creationId xmlns:a16="http://schemas.microsoft.com/office/drawing/2014/main" id="{20CC52AD-05DA-4059-9970-4499CFAB9AE5}"/>
              </a:ext>
            </a:extLst>
          </p:cNvPr>
          <p:cNvCxnSpPr>
            <a:cxnSpLocks/>
          </p:cNvCxnSpPr>
          <p:nvPr/>
        </p:nvCxnSpPr>
        <p:spPr>
          <a:xfrm flipH="1">
            <a:off x="5486400" y="4114800"/>
            <a:ext cx="762000" cy="1407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DD144DFD-40E8-4F77-83CD-73C552054A62}"/>
              </a:ext>
            </a:extLst>
          </p:cNvPr>
          <p:cNvSpPr/>
          <p:nvPr/>
        </p:nvSpPr>
        <p:spPr>
          <a:xfrm>
            <a:off x="1379537" y="4114800"/>
            <a:ext cx="4106863" cy="20123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11" name="Audio 10">
            <a:hlinkClick r:id="" action="ppaction://media"/>
            <a:extLst>
              <a:ext uri="{FF2B5EF4-FFF2-40B4-BE49-F238E27FC236}">
                <a16:creationId xmlns:a16="http://schemas.microsoft.com/office/drawing/2014/main" id="{185CE640-5C04-4FE4-905B-94C4A3F1EEB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74906570"/>
      </p:ext>
    </p:extLst>
  </p:cSld>
  <p:clrMapOvr>
    <a:masterClrMapping/>
  </p:clrMapOvr>
  <mc:AlternateContent xmlns:mc="http://schemas.openxmlformats.org/markup-compatibility/2006">
    <mc:Choice xmlns:p14="http://schemas.microsoft.com/office/powerpoint/2010/main" Requires="p14">
      <p:transition spd="med" p14:dur="700" advTm="23039">
        <p:fade/>
      </p:transition>
    </mc:Choice>
    <mc:Fallback>
      <p:transition spd="med" advTm="230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Scrape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 Data Pitch Descriptions</a:t>
            </a:r>
          </a:p>
        </p:txBody>
      </p:sp>
      <p:sp>
        <p:nvSpPr>
          <p:cNvPr id="17" name="Content Placeholder 8">
            <a:extLst>
              <a:ext uri="{FF2B5EF4-FFF2-40B4-BE49-F238E27FC236}">
                <a16:creationId xmlns:a16="http://schemas.microsoft.com/office/drawing/2014/main" id="{205D9337-B942-4137-ABE5-D3DD209714E4}"/>
              </a:ext>
            </a:extLst>
          </p:cNvPr>
          <p:cNvSpPr>
            <a:spLocks noGrp="1"/>
          </p:cNvSpPr>
          <p:nvPr>
            <p:ph idx="1"/>
          </p:nvPr>
        </p:nvSpPr>
        <p:spPr>
          <a:xfrm>
            <a:off x="1066800" y="1885388"/>
            <a:ext cx="9509760" cy="1719071"/>
          </a:xfrm>
        </p:spPr>
        <p:txBody>
          <a:bodyPr/>
          <a:lstStyle/>
          <a:p>
            <a:r>
              <a:rPr lang="en-US" dirty="0">
                <a:latin typeface="Cambria" panose="02040503050406030204" pitchFamily="18" charset="0"/>
                <a:ea typeface="Cambria" panose="02040503050406030204" pitchFamily="18" charset="0"/>
              </a:rPr>
              <a:t>I had issues incorporating a for loop due to the changing variable being in the middle of my URL string as opposed to the end.</a:t>
            </a:r>
          </a:p>
          <a:p>
            <a:pPr lvl="1"/>
            <a:r>
              <a:rPr lang="en-US" dirty="0">
                <a:latin typeface="Cambria" panose="02040503050406030204" pitchFamily="18" charset="0"/>
                <a:ea typeface="Cambria" panose="02040503050406030204" pitchFamily="18" charset="0"/>
              </a:rPr>
              <a:t>Each line represents a pitcher and call to the </a:t>
            </a:r>
            <a:r>
              <a:rPr lang="en-US" dirty="0">
                <a:latin typeface="Cambria" panose="02040503050406030204" pitchFamily="18" charset="0"/>
                <a:ea typeface="Cambria" panose="02040503050406030204" pitchFamily="18" charset="0"/>
                <a:hlinkClick r:id="rId7"/>
              </a:rPr>
              <a:t>http://www.brooksbaseball.net/</a:t>
            </a:r>
            <a:r>
              <a:rPr lang="en-US" dirty="0">
                <a:latin typeface="Cambria" panose="02040503050406030204" pitchFamily="18" charset="0"/>
                <a:ea typeface="Cambria" panose="02040503050406030204" pitchFamily="18" charset="0"/>
              </a:rPr>
              <a:t> website</a:t>
            </a:r>
          </a:p>
          <a:p>
            <a:pPr marL="45720" indent="0">
              <a:buNone/>
            </a:pPr>
            <a:r>
              <a:rPr lang="en-US" dirty="0">
                <a:latin typeface="Cambria" panose="02040503050406030204" pitchFamily="18" charset="0"/>
                <a:ea typeface="Cambria" panose="02040503050406030204" pitchFamily="18" charset="0"/>
              </a:rPr>
              <a:t> </a:t>
            </a:r>
          </a:p>
        </p:txBody>
      </p:sp>
      <p:pic>
        <p:nvPicPr>
          <p:cNvPr id="2" name="Picture 1">
            <a:extLst>
              <a:ext uri="{FF2B5EF4-FFF2-40B4-BE49-F238E27FC236}">
                <a16:creationId xmlns:a16="http://schemas.microsoft.com/office/drawing/2014/main" id="{130AACB3-E8BF-4988-9EFD-D80A6DD7367D}"/>
              </a:ext>
            </a:extLst>
          </p:cNvPr>
          <p:cNvPicPr>
            <a:picLocks noChangeAspect="1"/>
          </p:cNvPicPr>
          <p:nvPr/>
        </p:nvPicPr>
        <p:blipFill>
          <a:blip r:embed="rId8"/>
          <a:stretch>
            <a:fillRect/>
          </a:stretch>
        </p:blipFill>
        <p:spPr>
          <a:xfrm>
            <a:off x="609600" y="3175064"/>
            <a:ext cx="11401425" cy="1419225"/>
          </a:xfrm>
          <a:prstGeom prst="rect">
            <a:avLst/>
          </a:prstGeom>
        </p:spPr>
      </p:pic>
      <p:sp>
        <p:nvSpPr>
          <p:cNvPr id="3" name="Rectangle: Rounded Corners 2">
            <a:extLst>
              <a:ext uri="{FF2B5EF4-FFF2-40B4-BE49-F238E27FC236}">
                <a16:creationId xmlns:a16="http://schemas.microsoft.com/office/drawing/2014/main" id="{F0D9C0F9-007A-4F30-A4C6-F9EABD223C28}"/>
              </a:ext>
            </a:extLst>
          </p:cNvPr>
          <p:cNvSpPr/>
          <p:nvPr/>
        </p:nvSpPr>
        <p:spPr>
          <a:xfrm>
            <a:off x="609600" y="3276600"/>
            <a:ext cx="11430000" cy="38100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7" name="Audio 6">
            <a:hlinkClick r:id="" action="ppaction://media"/>
            <a:extLst>
              <a:ext uri="{FF2B5EF4-FFF2-40B4-BE49-F238E27FC236}">
                <a16:creationId xmlns:a16="http://schemas.microsoft.com/office/drawing/2014/main" id="{06A057A3-4782-4EFF-B403-851DD185F1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24515375"/>
      </p:ext>
    </p:extLst>
  </p:cSld>
  <p:clrMapOvr>
    <a:masterClrMapping/>
  </p:clrMapOvr>
  <mc:AlternateContent xmlns:mc="http://schemas.openxmlformats.org/markup-compatibility/2006">
    <mc:Choice xmlns:p14="http://schemas.microsoft.com/office/powerpoint/2010/main" Requires="p14">
      <p:transition spd="med" p14:dur="700" advTm="6765">
        <p:fade/>
      </p:transition>
    </mc:Choice>
    <mc:Fallback>
      <p:transition spd="med" advTm="6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4">
                <a:lumMod val="50000"/>
              </a:schemeClr>
            </a:gs>
            <a:gs pos="25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5"/>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6"/>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Clean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 Data Pitch Descriptions</a:t>
            </a:r>
          </a:p>
        </p:txBody>
      </p:sp>
      <p:sp>
        <p:nvSpPr>
          <p:cNvPr id="17" name="Content Placeholder 8">
            <a:extLst>
              <a:ext uri="{FF2B5EF4-FFF2-40B4-BE49-F238E27FC236}">
                <a16:creationId xmlns:a16="http://schemas.microsoft.com/office/drawing/2014/main" id="{205D9337-B942-4137-ABE5-D3DD209714E4}"/>
              </a:ext>
            </a:extLst>
          </p:cNvPr>
          <p:cNvSpPr>
            <a:spLocks noGrp="1"/>
          </p:cNvSpPr>
          <p:nvPr>
            <p:ph idx="1"/>
          </p:nvPr>
        </p:nvSpPr>
        <p:spPr>
          <a:xfrm>
            <a:off x="1315720" y="2039393"/>
            <a:ext cx="9509760" cy="961892"/>
          </a:xfrm>
        </p:spPr>
        <p:txBody>
          <a:bodyPr>
            <a:normAutofit fontScale="92500" lnSpcReduction="20000"/>
          </a:bodyPr>
          <a:lstStyle/>
          <a:p>
            <a:r>
              <a:rPr lang="en-US" dirty="0">
                <a:latin typeface="Cambria" panose="02040503050406030204" pitchFamily="18" charset="0"/>
                <a:ea typeface="Cambria" panose="02040503050406030204" pitchFamily="18" charset="0"/>
              </a:rPr>
              <a:t>Since all these calls created separate data frames by pitcher, I needed to add a column for the pitcher and union them which is shown in the following scripts.</a:t>
            </a:r>
          </a:p>
          <a:p>
            <a:pPr marL="45720" indent="0">
              <a:buNone/>
            </a:pPr>
            <a:r>
              <a:rPr lang="en-US" dirty="0">
                <a:latin typeface="Cambria" panose="02040503050406030204" pitchFamily="18" charset="0"/>
                <a:ea typeface="Cambria" panose="02040503050406030204" pitchFamily="18" charset="0"/>
              </a:rPr>
              <a:t> </a:t>
            </a:r>
          </a:p>
        </p:txBody>
      </p:sp>
      <p:pic>
        <p:nvPicPr>
          <p:cNvPr id="2" name="Picture 1">
            <a:extLst>
              <a:ext uri="{FF2B5EF4-FFF2-40B4-BE49-F238E27FC236}">
                <a16:creationId xmlns:a16="http://schemas.microsoft.com/office/drawing/2014/main" id="{613C709C-06A0-4234-B816-9FD8B3231B7D}"/>
              </a:ext>
            </a:extLst>
          </p:cNvPr>
          <p:cNvPicPr>
            <a:picLocks noChangeAspect="1"/>
          </p:cNvPicPr>
          <p:nvPr/>
        </p:nvPicPr>
        <p:blipFill>
          <a:blip r:embed="rId7"/>
          <a:stretch>
            <a:fillRect/>
          </a:stretch>
        </p:blipFill>
        <p:spPr>
          <a:xfrm>
            <a:off x="1676400" y="2624254"/>
            <a:ext cx="2914650" cy="1019175"/>
          </a:xfrm>
          <a:prstGeom prst="rect">
            <a:avLst/>
          </a:prstGeom>
          <a:ln w="28575">
            <a:solidFill>
              <a:srgbClr val="7030A0"/>
            </a:solidFill>
          </a:ln>
        </p:spPr>
      </p:pic>
      <p:pic>
        <p:nvPicPr>
          <p:cNvPr id="3" name="Picture 2">
            <a:extLst>
              <a:ext uri="{FF2B5EF4-FFF2-40B4-BE49-F238E27FC236}">
                <a16:creationId xmlns:a16="http://schemas.microsoft.com/office/drawing/2014/main" id="{593A2416-DE8E-4313-9362-CB5F9F9D5FA0}"/>
              </a:ext>
            </a:extLst>
          </p:cNvPr>
          <p:cNvPicPr>
            <a:picLocks noChangeAspect="1"/>
          </p:cNvPicPr>
          <p:nvPr/>
        </p:nvPicPr>
        <p:blipFill>
          <a:blip r:embed="rId8"/>
          <a:stretch>
            <a:fillRect/>
          </a:stretch>
        </p:blipFill>
        <p:spPr>
          <a:xfrm>
            <a:off x="6096000" y="2597177"/>
            <a:ext cx="3886200" cy="1073249"/>
          </a:xfrm>
          <a:prstGeom prst="rect">
            <a:avLst/>
          </a:prstGeom>
          <a:ln w="28575">
            <a:solidFill>
              <a:srgbClr val="7030A0"/>
            </a:solidFill>
          </a:ln>
        </p:spPr>
      </p:pic>
      <p:sp>
        <p:nvSpPr>
          <p:cNvPr id="4" name="Arrow: Right 3">
            <a:extLst>
              <a:ext uri="{FF2B5EF4-FFF2-40B4-BE49-F238E27FC236}">
                <a16:creationId xmlns:a16="http://schemas.microsoft.com/office/drawing/2014/main" id="{2481FEC1-5DBB-41BF-AA06-D3C83988DCA5}"/>
              </a:ext>
            </a:extLst>
          </p:cNvPr>
          <p:cNvSpPr/>
          <p:nvPr/>
        </p:nvSpPr>
        <p:spPr>
          <a:xfrm>
            <a:off x="5029200" y="3001285"/>
            <a:ext cx="685800" cy="275315"/>
          </a:xfrm>
          <a:prstGeom prst="rightArrow">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0" name="Content Placeholder 8">
            <a:extLst>
              <a:ext uri="{FF2B5EF4-FFF2-40B4-BE49-F238E27FC236}">
                <a16:creationId xmlns:a16="http://schemas.microsoft.com/office/drawing/2014/main" id="{32C387E3-24A2-4E87-BC43-039875856BD7}"/>
              </a:ext>
            </a:extLst>
          </p:cNvPr>
          <p:cNvSpPr txBox="1">
            <a:spLocks/>
          </p:cNvSpPr>
          <p:nvPr/>
        </p:nvSpPr>
        <p:spPr>
          <a:xfrm>
            <a:off x="1364311" y="3876358"/>
            <a:ext cx="9509760" cy="690541"/>
          </a:xfrm>
          <a:prstGeom prst="rect">
            <a:avLst/>
          </a:prstGeom>
        </p:spPr>
        <p:txBody>
          <a:bodyPr vert="horz" lIns="91440" tIns="45720" rIns="91440" bIns="45720" rtlCol="0">
            <a:normAutofit fontScale="85000" lnSpcReduction="20000"/>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r>
              <a:rPr lang="en-US" dirty="0">
                <a:latin typeface="Cambria" panose="02040503050406030204" pitchFamily="18" charset="0"/>
                <a:ea typeface="Cambria" panose="02040503050406030204" pitchFamily="18" charset="0"/>
              </a:rPr>
              <a:t>Remove NAs and clean up names then store</a:t>
            </a:r>
          </a:p>
          <a:p>
            <a:pPr marL="45720" indent="0">
              <a:buFont typeface="Wingdings" pitchFamily="2" charset="2"/>
              <a:buNone/>
            </a:pPr>
            <a:r>
              <a:rPr lang="en-US" dirty="0">
                <a:latin typeface="Cambria" panose="02040503050406030204" pitchFamily="18" charset="0"/>
                <a:ea typeface="Cambria" panose="02040503050406030204" pitchFamily="18" charset="0"/>
              </a:rPr>
              <a:t> </a:t>
            </a:r>
          </a:p>
        </p:txBody>
      </p:sp>
      <p:pic>
        <p:nvPicPr>
          <p:cNvPr id="5" name="Picture 4">
            <a:extLst>
              <a:ext uri="{FF2B5EF4-FFF2-40B4-BE49-F238E27FC236}">
                <a16:creationId xmlns:a16="http://schemas.microsoft.com/office/drawing/2014/main" id="{347971E4-CA49-424B-80D5-1E62B1B31583}"/>
              </a:ext>
            </a:extLst>
          </p:cNvPr>
          <p:cNvPicPr>
            <a:picLocks noChangeAspect="1"/>
          </p:cNvPicPr>
          <p:nvPr/>
        </p:nvPicPr>
        <p:blipFill>
          <a:blip r:embed="rId9"/>
          <a:stretch>
            <a:fillRect/>
          </a:stretch>
        </p:blipFill>
        <p:spPr>
          <a:xfrm>
            <a:off x="1649730" y="4322004"/>
            <a:ext cx="9201150" cy="1228725"/>
          </a:xfrm>
          <a:prstGeom prst="rect">
            <a:avLst/>
          </a:prstGeom>
          <a:ln w="28575">
            <a:solidFill>
              <a:srgbClr val="7030A0"/>
            </a:solidFill>
          </a:ln>
        </p:spPr>
      </p:pic>
      <p:pic>
        <p:nvPicPr>
          <p:cNvPr id="13" name="Audio 12">
            <a:hlinkClick r:id="" action="ppaction://media"/>
            <a:extLst>
              <a:ext uri="{FF2B5EF4-FFF2-40B4-BE49-F238E27FC236}">
                <a16:creationId xmlns:a16="http://schemas.microsoft.com/office/drawing/2014/main" id="{2E700094-FDB5-4F82-8C7B-707768D9F4E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0406552"/>
      </p:ext>
    </p:extLst>
  </p:cSld>
  <p:clrMapOvr>
    <a:masterClrMapping/>
  </p:clrMapOvr>
  <mc:AlternateContent xmlns:mc="http://schemas.openxmlformats.org/markup-compatibility/2006">
    <mc:Choice xmlns:p14="http://schemas.microsoft.com/office/powerpoint/2010/main" Requires="p14">
      <p:transition spd="med" p14:dur="700" advTm="20631">
        <p:fade/>
      </p:transition>
    </mc:Choice>
    <mc:Fallback>
      <p:transition spd="med" advTm="20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4">
                <a:lumMod val="50000"/>
              </a:schemeClr>
            </a:gs>
            <a:gs pos="29000">
              <a:schemeClr val="bg2"/>
            </a:gs>
            <a:gs pos="100000">
              <a:schemeClr val="bg2">
                <a:lumMod val="9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57731E-3A9A-4126-AC45-ACDDE724E082}"/>
              </a:ext>
            </a:extLst>
          </p:cNvPr>
          <p:cNvPicPr>
            <a:picLocks noChangeAspect="1"/>
          </p:cNvPicPr>
          <p:nvPr/>
        </p:nvPicPr>
        <p:blipFill>
          <a:blip r:embed="rId5"/>
          <a:stretch>
            <a:fillRect/>
          </a:stretch>
        </p:blipFill>
        <p:spPr>
          <a:xfrm>
            <a:off x="580571" y="3253332"/>
            <a:ext cx="11278655" cy="961892"/>
          </a:xfrm>
          <a:prstGeom prst="rect">
            <a:avLst/>
          </a:prstGeom>
        </p:spPr>
      </p:pic>
      <p:pic>
        <p:nvPicPr>
          <p:cNvPr id="8" name="Picture 7">
            <a:extLst>
              <a:ext uri="{FF2B5EF4-FFF2-40B4-BE49-F238E27FC236}">
                <a16:creationId xmlns:a16="http://schemas.microsoft.com/office/drawing/2014/main" id="{3781C88F-32C6-4561-8810-6D5049141949}"/>
              </a:ext>
            </a:extLst>
          </p:cNvPr>
          <p:cNvPicPr>
            <a:picLocks noChangeAspect="1"/>
          </p:cNvPicPr>
          <p:nvPr/>
        </p:nvPicPr>
        <p:blipFill>
          <a:blip r:embed="rId6"/>
          <a:stretch>
            <a:fillRect/>
          </a:stretch>
        </p:blipFill>
        <p:spPr>
          <a:xfrm>
            <a:off x="0" y="0"/>
            <a:ext cx="12192000" cy="1143000"/>
          </a:xfrm>
          <a:prstGeom prst="rect">
            <a:avLst/>
          </a:prstGeom>
        </p:spPr>
      </p:pic>
      <p:pic>
        <p:nvPicPr>
          <p:cNvPr id="9" name="Picture 8">
            <a:extLst>
              <a:ext uri="{FF2B5EF4-FFF2-40B4-BE49-F238E27FC236}">
                <a16:creationId xmlns:a16="http://schemas.microsoft.com/office/drawing/2014/main" id="{EAD7C7FC-A288-44E9-A9E9-487E6612F33C}"/>
              </a:ext>
            </a:extLst>
          </p:cNvPr>
          <p:cNvPicPr>
            <a:picLocks noChangeAspect="1"/>
          </p:cNvPicPr>
          <p:nvPr/>
        </p:nvPicPr>
        <p:blipFill>
          <a:blip r:embed="rId7"/>
          <a:stretch>
            <a:fillRect/>
          </a:stretch>
        </p:blipFill>
        <p:spPr>
          <a:xfrm>
            <a:off x="-25400" y="5867400"/>
            <a:ext cx="12192000" cy="961892"/>
          </a:xfrm>
          <a:prstGeom prst="rect">
            <a:avLst/>
          </a:prstGeom>
        </p:spPr>
      </p:pic>
      <p:sp>
        <p:nvSpPr>
          <p:cNvPr id="12" name="Title 1">
            <a:extLst>
              <a:ext uri="{FF2B5EF4-FFF2-40B4-BE49-F238E27FC236}">
                <a16:creationId xmlns:a16="http://schemas.microsoft.com/office/drawing/2014/main" id="{5C5FC32C-9AD4-41F6-98D5-82C8736593B2}"/>
              </a:ext>
            </a:extLst>
          </p:cNvPr>
          <p:cNvSpPr>
            <a:spLocks noGrp="1"/>
          </p:cNvSpPr>
          <p:nvPr>
            <p:ph type="title"/>
          </p:nvPr>
        </p:nvSpPr>
        <p:spPr>
          <a:xfrm>
            <a:off x="1341120" y="467360"/>
            <a:ext cx="9509760" cy="1233424"/>
          </a:xfrm>
        </p:spPr>
        <p:txBody>
          <a:bodyPr/>
          <a:lstStyle/>
          <a:p>
            <a:r>
              <a:rPr lang="en-US" dirty="0">
                <a:latin typeface="Cambria" panose="02040503050406030204" pitchFamily="18" charset="0"/>
                <a:ea typeface="Cambria" panose="02040503050406030204" pitchFamily="18" charset="0"/>
              </a:rPr>
              <a:t>Scrape </a:t>
            </a:r>
            <a:r>
              <a:rPr lang="en-US" dirty="0" err="1">
                <a:latin typeface="Cambria" panose="02040503050406030204" pitchFamily="18" charset="0"/>
                <a:ea typeface="Cambria" panose="02040503050406030204" pitchFamily="18" charset="0"/>
              </a:rPr>
              <a:t>PITCHf</a:t>
            </a:r>
            <a:r>
              <a:rPr lang="en-US" dirty="0">
                <a:latin typeface="Cambria" panose="02040503050406030204" pitchFamily="18" charset="0"/>
                <a:ea typeface="Cambria" panose="02040503050406030204" pitchFamily="18" charset="0"/>
              </a:rPr>
              <a:t>/x Data Pitch Outcomes</a:t>
            </a:r>
          </a:p>
        </p:txBody>
      </p:sp>
      <p:sp>
        <p:nvSpPr>
          <p:cNvPr id="17" name="Content Placeholder 8">
            <a:extLst>
              <a:ext uri="{FF2B5EF4-FFF2-40B4-BE49-F238E27FC236}">
                <a16:creationId xmlns:a16="http://schemas.microsoft.com/office/drawing/2014/main" id="{205D9337-B942-4137-ABE5-D3DD209714E4}"/>
              </a:ext>
            </a:extLst>
          </p:cNvPr>
          <p:cNvSpPr>
            <a:spLocks noGrp="1"/>
          </p:cNvSpPr>
          <p:nvPr>
            <p:ph idx="1"/>
          </p:nvPr>
        </p:nvSpPr>
        <p:spPr>
          <a:xfrm>
            <a:off x="1066800" y="1885388"/>
            <a:ext cx="9509760" cy="1719071"/>
          </a:xfrm>
        </p:spPr>
        <p:txBody>
          <a:bodyPr/>
          <a:lstStyle/>
          <a:p>
            <a:r>
              <a:rPr lang="en-US" dirty="0">
                <a:latin typeface="Cambria" panose="02040503050406030204" pitchFamily="18" charset="0"/>
                <a:ea typeface="Cambria" panose="02040503050406030204" pitchFamily="18" charset="0"/>
              </a:rPr>
              <a:t>I had issues incorporating a for loop due to the changing variable being in the middle of my URL string as opposed to the end.</a:t>
            </a:r>
          </a:p>
          <a:p>
            <a:pPr lvl="1"/>
            <a:r>
              <a:rPr lang="en-US" dirty="0">
                <a:latin typeface="Cambria" panose="02040503050406030204" pitchFamily="18" charset="0"/>
                <a:ea typeface="Cambria" panose="02040503050406030204" pitchFamily="18" charset="0"/>
              </a:rPr>
              <a:t>Each line represents a pitcher and call to the </a:t>
            </a:r>
            <a:r>
              <a:rPr lang="en-US" dirty="0">
                <a:latin typeface="Cambria" panose="02040503050406030204" pitchFamily="18" charset="0"/>
                <a:ea typeface="Cambria" panose="02040503050406030204" pitchFamily="18" charset="0"/>
                <a:hlinkClick r:id="rId8"/>
              </a:rPr>
              <a:t>http://www.brooksbaseball.net/</a:t>
            </a:r>
            <a:r>
              <a:rPr lang="en-US" dirty="0">
                <a:latin typeface="Cambria" panose="02040503050406030204" pitchFamily="18" charset="0"/>
                <a:ea typeface="Cambria" panose="02040503050406030204" pitchFamily="18" charset="0"/>
              </a:rPr>
              <a:t> website</a:t>
            </a:r>
          </a:p>
          <a:p>
            <a:pPr marL="45720" indent="0">
              <a:buNone/>
            </a:pPr>
            <a:r>
              <a:rPr lang="en-US" dirty="0">
                <a:latin typeface="Cambria" panose="02040503050406030204" pitchFamily="18" charset="0"/>
                <a:ea typeface="Cambria" panose="02040503050406030204" pitchFamily="18" charset="0"/>
              </a:rPr>
              <a:t> </a:t>
            </a:r>
          </a:p>
        </p:txBody>
      </p:sp>
      <p:sp>
        <p:nvSpPr>
          <p:cNvPr id="3" name="Rectangle: Rounded Corners 2">
            <a:extLst>
              <a:ext uri="{FF2B5EF4-FFF2-40B4-BE49-F238E27FC236}">
                <a16:creationId xmlns:a16="http://schemas.microsoft.com/office/drawing/2014/main" id="{F0D9C0F9-007A-4F30-A4C6-F9EABD223C28}"/>
              </a:ext>
            </a:extLst>
          </p:cNvPr>
          <p:cNvSpPr/>
          <p:nvPr/>
        </p:nvSpPr>
        <p:spPr>
          <a:xfrm>
            <a:off x="595085" y="3221815"/>
            <a:ext cx="11430000" cy="512463"/>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endParaRPr>
          </a:p>
        </p:txBody>
      </p:sp>
      <p:pic>
        <p:nvPicPr>
          <p:cNvPr id="7" name="Audio 6">
            <a:hlinkClick r:id="" action="ppaction://media"/>
            <a:extLst>
              <a:ext uri="{FF2B5EF4-FFF2-40B4-BE49-F238E27FC236}">
                <a16:creationId xmlns:a16="http://schemas.microsoft.com/office/drawing/2014/main" id="{83C8E94D-217E-447F-8655-76DF7368865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63323643"/>
      </p:ext>
    </p:extLst>
  </p:cSld>
  <p:clrMapOvr>
    <a:masterClrMapping/>
  </p:clrMapOvr>
  <mc:AlternateContent xmlns:mc="http://schemas.openxmlformats.org/markup-compatibility/2006">
    <mc:Choice xmlns:p14="http://schemas.microsoft.com/office/powerpoint/2010/main" Requires="p14">
      <p:transition spd="med" p14:dur="700" advTm="5769">
        <p:fade/>
      </p:transition>
    </mc:Choice>
    <mc:Fallback>
      <p:transition spd="med" advTm="57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27593</TotalTime>
  <Words>2759</Words>
  <Application>Microsoft Office PowerPoint</Application>
  <PresentationFormat>Widescreen</PresentationFormat>
  <Paragraphs>408</Paragraphs>
  <Slides>43</Slides>
  <Notes>42</Notes>
  <HiddenSlides>0</HiddenSlides>
  <MMClips>38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Cambria</vt:lpstr>
      <vt:lpstr>Corbel</vt:lpstr>
      <vt:lpstr>Euphemia</vt:lpstr>
      <vt:lpstr>Wingdings</vt:lpstr>
      <vt:lpstr>Banded Design Blue 16x9</vt:lpstr>
      <vt:lpstr>Picking Pitchers</vt:lpstr>
      <vt:lpstr>Why Coors?</vt:lpstr>
      <vt:lpstr>Profiling Pitchers Traditional </vt:lpstr>
      <vt:lpstr>Profiling Pitchers Modern</vt:lpstr>
      <vt:lpstr>Extracting Data</vt:lpstr>
      <vt:lpstr>Baseball Reference Pull</vt:lpstr>
      <vt:lpstr>Scrape PITCHf/x Data Pitch Descriptions</vt:lpstr>
      <vt:lpstr>Clean PITCHf/x Data Pitch Descriptions</vt:lpstr>
      <vt:lpstr>Scrape PITCHf/x Data Pitch Outcomes</vt:lpstr>
      <vt:lpstr>Clean PITCHf/x Data Pitch Outcomes</vt:lpstr>
      <vt:lpstr>Wrangling PITCHf/x</vt:lpstr>
      <vt:lpstr>Wrangling PITCHf/x</vt:lpstr>
      <vt:lpstr>Wrangling PITCHf/x</vt:lpstr>
      <vt:lpstr>Wrangling PITCHf/x</vt:lpstr>
      <vt:lpstr>Exploratory Data Analysis</vt:lpstr>
      <vt:lpstr>Exploratory Data Analysis</vt:lpstr>
      <vt:lpstr>What can predict success at Coors Field?</vt:lpstr>
      <vt:lpstr>Pitch Selection</vt:lpstr>
      <vt:lpstr>Pitch Outcomes</vt:lpstr>
      <vt:lpstr>Career Numbers</vt:lpstr>
      <vt:lpstr>Career Pitch Descriptions</vt:lpstr>
      <vt:lpstr>Cluster Analysis (Data Prep)</vt:lpstr>
      <vt:lpstr>Cluster Analysis (Analysis Prep)</vt:lpstr>
      <vt:lpstr>Cluster Analysis (Optimal number of K)</vt:lpstr>
      <vt:lpstr>Cluster Analysis Graphic Results</vt:lpstr>
      <vt:lpstr>Cluster Analysis Graphic Results</vt:lpstr>
      <vt:lpstr>Cluster Analysis Graphic Results</vt:lpstr>
      <vt:lpstr>Cluster Analysis Graphic Results</vt:lpstr>
      <vt:lpstr>Linear Regression</vt:lpstr>
      <vt:lpstr>Linear Regression- Testing Assumptions</vt:lpstr>
      <vt:lpstr>Linear Regression</vt:lpstr>
      <vt:lpstr>Knn Classification</vt:lpstr>
      <vt:lpstr>Knn Classification</vt:lpstr>
      <vt:lpstr>Knn Classification Cross Validation</vt:lpstr>
      <vt:lpstr>Test Accuracy of data on entire set (Pitchers &gt;4 Starts)</vt:lpstr>
      <vt:lpstr>Apply Model to All Pitchers not limited to 5 or more Starts</vt:lpstr>
      <vt:lpstr>PowerPoint Presentation</vt:lpstr>
      <vt:lpstr>Wrap Up </vt:lpstr>
      <vt:lpstr>Appendix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Bettin with Breton</dc:title>
  <dc:creator>Eric Breton</dc:creator>
  <cp:lastModifiedBy>Eric Breton</cp:lastModifiedBy>
  <cp:revision>115</cp:revision>
  <dcterms:created xsi:type="dcterms:W3CDTF">2019-06-26T01:01:43Z</dcterms:created>
  <dcterms:modified xsi:type="dcterms:W3CDTF">2019-08-18T19:58:02Z</dcterms:modified>
</cp:coreProperties>
</file>